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drawings/drawing1.xml" ContentType="application/vnd.openxmlformats-officedocument.drawingml.chartshapes+xml"/>
  <Override PartName="/ppt/charts/chart9.xml" ContentType="application/vnd.openxmlformats-officedocument.drawingml.chart+xml"/>
  <Override PartName="/ppt/theme/themeOverride1.xml" ContentType="application/vnd.openxmlformats-officedocument.themeOverride+xml"/>
  <Override PartName="/ppt/charts/chart10.xml" ContentType="application/vnd.openxmlformats-officedocument.drawingml.chart+xml"/>
  <Override PartName="/ppt/drawings/drawing2.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1.xml" ContentType="application/vnd.openxmlformats-officedocument.drawingml.chart+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353" r:id="rId2"/>
    <p:sldId id="367" r:id="rId3"/>
    <p:sldId id="427" r:id="rId4"/>
    <p:sldId id="368" r:id="rId5"/>
    <p:sldId id="397" r:id="rId6"/>
    <p:sldId id="431" r:id="rId7"/>
    <p:sldId id="434" r:id="rId8"/>
    <p:sldId id="391" r:id="rId9"/>
    <p:sldId id="392" r:id="rId10"/>
    <p:sldId id="393" r:id="rId11"/>
    <p:sldId id="394" r:id="rId12"/>
    <p:sldId id="396" r:id="rId13"/>
    <p:sldId id="416" r:id="rId14"/>
    <p:sldId id="417" r:id="rId15"/>
    <p:sldId id="428" r:id="rId16"/>
    <p:sldId id="429" r:id="rId17"/>
    <p:sldId id="430" r:id="rId18"/>
    <p:sldId id="435" r:id="rId19"/>
    <p:sldId id="390" r:id="rId20"/>
    <p:sldId id="374" r:id="rId21"/>
    <p:sldId id="375" r:id="rId22"/>
    <p:sldId id="376" r:id="rId23"/>
    <p:sldId id="398" r:id="rId24"/>
    <p:sldId id="419" r:id="rId25"/>
    <p:sldId id="420" r:id="rId26"/>
    <p:sldId id="421" r:id="rId27"/>
    <p:sldId id="422" r:id="rId28"/>
    <p:sldId id="423" r:id="rId29"/>
    <p:sldId id="424" r:id="rId30"/>
    <p:sldId id="415" r:id="rId31"/>
    <p:sldId id="378" r:id="rId32"/>
    <p:sldId id="379" r:id="rId33"/>
    <p:sldId id="373" r:id="rId34"/>
    <p:sldId id="370" r:id="rId35"/>
    <p:sldId id="371" r:id="rId36"/>
    <p:sldId id="372" r:id="rId37"/>
    <p:sldId id="380" r:id="rId38"/>
    <p:sldId id="381" r:id="rId39"/>
    <p:sldId id="382" r:id="rId40"/>
    <p:sldId id="383" r:id="rId41"/>
    <p:sldId id="385" r:id="rId42"/>
    <p:sldId id="403" r:id="rId43"/>
    <p:sldId id="386" r:id="rId44"/>
    <p:sldId id="387" r:id="rId45"/>
    <p:sldId id="388" r:id="rId46"/>
    <p:sldId id="389" r:id="rId47"/>
    <p:sldId id="436" r:id="rId48"/>
    <p:sldId id="399" r:id="rId49"/>
    <p:sldId id="267" r:id="rId50"/>
    <p:sldId id="355" r:id="rId51"/>
    <p:sldId id="356" r:id="rId52"/>
    <p:sldId id="437" r:id="rId53"/>
    <p:sldId id="425" r:id="rId54"/>
    <p:sldId id="404" r:id="rId55"/>
    <p:sldId id="358" r:id="rId56"/>
    <p:sldId id="401" r:id="rId57"/>
    <p:sldId id="406" r:id="rId58"/>
    <p:sldId id="407" r:id="rId59"/>
    <p:sldId id="409" r:id="rId60"/>
    <p:sldId id="408" r:id="rId61"/>
    <p:sldId id="410" r:id="rId62"/>
    <p:sldId id="411" r:id="rId63"/>
    <p:sldId id="412" r:id="rId64"/>
    <p:sldId id="413" r:id="rId65"/>
    <p:sldId id="426" r:id="rId66"/>
    <p:sldId id="438" r:id="rId67"/>
    <p:sldId id="405" r:id="rId68"/>
    <p:sldId id="354" r:id="rId69"/>
    <p:sldId id="276" r:id="rId70"/>
    <p:sldId id="361" r:id="rId71"/>
    <p:sldId id="362" r:id="rId72"/>
    <p:sldId id="280" r:id="rId73"/>
    <p:sldId id="414" r:id="rId74"/>
    <p:sldId id="439" r:id="rId75"/>
    <p:sldId id="340" r:id="rId76"/>
    <p:sldId id="305" r:id="rId77"/>
    <p:sldId id="277" r:id="rId78"/>
    <p:sldId id="289" r:id="rId79"/>
    <p:sldId id="319" r:id="rId80"/>
    <p:sldId id="278" r:id="rId81"/>
    <p:sldId id="346" r:id="rId82"/>
    <p:sldId id="347" r:id="rId83"/>
    <p:sldId id="322" r:id="rId84"/>
    <p:sldId id="296" r:id="rId85"/>
    <p:sldId id="281" r:id="rId8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4" autoAdjust="0"/>
    <p:restoredTop sz="94660"/>
  </p:normalViewPr>
  <p:slideViewPr>
    <p:cSldViewPr>
      <p:cViewPr varScale="1">
        <p:scale>
          <a:sx n="68" d="100"/>
          <a:sy n="68" d="100"/>
        </p:scale>
        <p:origin x="-1280" y="-104"/>
      </p:cViewPr>
      <p:guideLst>
        <p:guide orient="horz" pos="2304"/>
        <p:guide pos="484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 Id="rId2"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 Id="rId2"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Alan\CEE\cee_491\normal_distribution.xlsx" TargetMode="External"/><Relationship Id="rId2" Type="http://schemas.openxmlformats.org/officeDocument/2006/relationships/chartUserShapes" Target="../drawings/drawing1.xm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E:\Alan\projects_in_progress\DOE_streamflow_scenarios\flood_stats\flood_comparis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140966552"/>
        <c:axId val="-2058173992"/>
      </c:lineChart>
      <c:catAx>
        <c:axId val="-2140966552"/>
        <c:scaling>
          <c:orientation val="minMax"/>
        </c:scaling>
        <c:delete val="0"/>
        <c:axPos val="b"/>
        <c:numFmt formatCode="General" sourceLinked="1"/>
        <c:majorTickMark val="cross"/>
        <c:minorTickMark val="none"/>
        <c:tickLblPos val="nextTo"/>
        <c:crossAx val="-2058173992"/>
        <c:crosses val="autoZero"/>
        <c:auto val="1"/>
        <c:lblAlgn val="ctr"/>
        <c:lblOffset val="100"/>
        <c:tickLblSkip val="1"/>
        <c:noMultiLvlLbl val="0"/>
      </c:catAx>
      <c:valAx>
        <c:axId val="-2058173992"/>
        <c:scaling>
          <c:orientation val="minMax"/>
        </c:scaling>
        <c:delete val="0"/>
        <c:axPos val="l"/>
        <c:majorGridlines/>
        <c:numFmt formatCode="General" sourceLinked="1"/>
        <c:majorTickMark val="out"/>
        <c:minorTickMark val="none"/>
        <c:tickLblPos val="nextTo"/>
        <c:crossAx val="-214096655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pdf!$D$3</c:f>
              <c:strCache>
                <c:ptCount val="1"/>
                <c:pt idx="0">
                  <c:v>pdf</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-1.899999999999994</c:v>
                </c:pt>
                <c:pt idx="16">
                  <c:v>-1.799999999999993</c:v>
                </c:pt>
                <c:pt idx="17">
                  <c:v>-1.699999999999994</c:v>
                </c:pt>
                <c:pt idx="18">
                  <c:v>-1.599999999999993</c:v>
                </c:pt>
                <c:pt idx="19">
                  <c:v>-1.499999999999991</c:v>
                </c:pt>
                <c:pt idx="20">
                  <c:v>-1.399999999999993</c:v>
                </c:pt>
                <c:pt idx="21">
                  <c:v>-1.299999999999992</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pdf!$D$4:$D$72</c:f>
              <c:numCache>
                <c:formatCode>General</c:formatCode>
                <c:ptCount val="69"/>
                <c:pt idx="0">
                  <c:v>0.00123221772774334</c:v>
                </c:pt>
                <c:pt idx="1">
                  <c:v>0.00172256692499947</c:v>
                </c:pt>
                <c:pt idx="2">
                  <c:v>0.00238408541395209</c:v>
                </c:pt>
                <c:pt idx="3">
                  <c:v>0.00326681523658462</c:v>
                </c:pt>
                <c:pt idx="4">
                  <c:v>0.00443184323015242</c:v>
                </c:pt>
                <c:pt idx="5">
                  <c:v>0.00595252545998301</c:v>
                </c:pt>
                <c:pt idx="6">
                  <c:v>0.00791544232811171</c:v>
                </c:pt>
                <c:pt idx="7">
                  <c:v>0.0104209226301046</c:v>
                </c:pt>
                <c:pt idx="8">
                  <c:v>0.0135829533522682</c:v>
                </c:pt>
                <c:pt idx="9">
                  <c:v>0.0175282799992089</c:v>
                </c:pt>
                <c:pt idx="10">
                  <c:v>0.0223945041108122</c:v>
                </c:pt>
                <c:pt idx="11">
                  <c:v>0.0283270046211911</c:v>
                </c:pt>
                <c:pt idx="12">
                  <c:v>0.0354745513687896</c:v>
                </c:pt>
                <c:pt idx="13">
                  <c:v>0.0439835445541274</c:v>
                </c:pt>
                <c:pt idx="14">
                  <c:v>0.0539909033861161</c:v>
                </c:pt>
                <c:pt idx="15">
                  <c:v>0.0656157380556525</c:v>
                </c:pt>
                <c:pt idx="16">
                  <c:v>0.0789500659911497</c:v>
                </c:pt>
                <c:pt idx="17">
                  <c:v>0.0940489674132531</c:v>
                </c:pt>
                <c:pt idx="18">
                  <c:v>0.110920704989103</c:v>
                </c:pt>
                <c:pt idx="19">
                  <c:v>0.129517444231918</c:v>
                </c:pt>
                <c:pt idx="20">
                  <c:v>0.149727290572081</c:v>
                </c:pt>
                <c:pt idx="21">
                  <c:v>0.171368391681003</c:v>
                </c:pt>
                <c:pt idx="22">
                  <c:v>0.194185827937878</c:v>
                </c:pt>
                <c:pt idx="23">
                  <c:v>0.217851922316421</c:v>
                </c:pt>
                <c:pt idx="24">
                  <c:v>0.241970441603235</c:v>
                </c:pt>
                <c:pt idx="25">
                  <c:v>0.266084938787772</c:v>
                </c:pt>
                <c:pt idx="26">
                  <c:v>0.289691214049645</c:v>
                </c:pt>
                <c:pt idx="27">
                  <c:v>0.312253568274641</c:v>
                </c:pt>
                <c:pt idx="28">
                  <c:v>0.33322421328045</c:v>
                </c:pt>
                <c:pt idx="29">
                  <c:v>0.352064915124083</c:v>
                </c:pt>
                <c:pt idx="30">
                  <c:v>0.368269709716187</c:v>
                </c:pt>
                <c:pt idx="31">
                  <c:v>0.381387369536001</c:v>
                </c:pt>
                <c:pt idx="32">
                  <c:v>0.391042236762298</c:v>
                </c:pt>
                <c:pt idx="33">
                  <c:v>0.396952083353964</c:v>
                </c:pt>
                <c:pt idx="34">
                  <c:v>0.398941813951957</c:v>
                </c:pt>
                <c:pt idx="35">
                  <c:v>0.396952083353964</c:v>
                </c:pt>
                <c:pt idx="36">
                  <c:v>0.391042236762297</c:v>
                </c:pt>
                <c:pt idx="37">
                  <c:v>0.381387369536001</c:v>
                </c:pt>
                <c:pt idx="38">
                  <c:v>0.368269709716186</c:v>
                </c:pt>
                <c:pt idx="39">
                  <c:v>0.352064915124083</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0.00595252545998297</c:v>
                </c:pt>
                <c:pt idx="64">
                  <c:v>0.0044318432301524</c:v>
                </c:pt>
                <c:pt idx="65">
                  <c:v>0.0032668152365846</c:v>
                </c:pt>
                <c:pt idx="66">
                  <c:v>0.00238408541395208</c:v>
                </c:pt>
                <c:pt idx="67">
                  <c:v>0.00172256692499946</c:v>
                </c:pt>
                <c:pt idx="68">
                  <c:v>0.00123221772774333</c:v>
                </c:pt>
              </c:numCache>
            </c:numRef>
          </c:val>
          <c:smooth val="0"/>
        </c:ser>
        <c:ser>
          <c:idx val="1"/>
          <c:order val="1"/>
          <c:tx>
            <c:strRef>
              <c:f>pdf!$E$3</c:f>
              <c:strCache>
                <c:ptCount val="1"/>
                <c:pt idx="0">
                  <c:v>0</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-1.899999999999994</c:v>
                </c:pt>
                <c:pt idx="16">
                  <c:v>-1.799999999999993</c:v>
                </c:pt>
                <c:pt idx="17">
                  <c:v>-1.699999999999994</c:v>
                </c:pt>
                <c:pt idx="18">
                  <c:v>-1.599999999999993</c:v>
                </c:pt>
                <c:pt idx="19">
                  <c:v>-1.499999999999991</c:v>
                </c:pt>
                <c:pt idx="20">
                  <c:v>-1.399999999999993</c:v>
                </c:pt>
                <c:pt idx="21">
                  <c:v>-1.299999999999992</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pdf!$E$4:$E$72</c:f>
              <c:numCache>
                <c:formatCode>General</c:formatCode>
                <c:ptCount val="69"/>
                <c:pt idx="0">
                  <c:v>0.000123221772774334</c:v>
                </c:pt>
                <c:pt idx="1">
                  <c:v>0.000295478465274282</c:v>
                </c:pt>
                <c:pt idx="2">
                  <c:v>0.00053388700666949</c:v>
                </c:pt>
                <c:pt idx="3">
                  <c:v>0.000860568530327956</c:v>
                </c:pt>
                <c:pt idx="4">
                  <c:v>0.00130375285334319</c:v>
                </c:pt>
                <c:pt idx="5">
                  <c:v>0.0018990053993415</c:v>
                </c:pt>
                <c:pt idx="6">
                  <c:v>0.00269054963215267</c:v>
                </c:pt>
                <c:pt idx="7">
                  <c:v>0.00373264189516313</c:v>
                </c:pt>
                <c:pt idx="8">
                  <c:v>0.00509093723038995</c:v>
                </c:pt>
                <c:pt idx="9">
                  <c:v>0.00684376523031086</c:v>
                </c:pt>
                <c:pt idx="10">
                  <c:v>0.00908321564139206</c:v>
                </c:pt>
                <c:pt idx="11">
                  <c:v>0.0119159161035112</c:v>
                </c:pt>
                <c:pt idx="12">
                  <c:v>0.0154633712403902</c:v>
                </c:pt>
                <c:pt idx="13">
                  <c:v>0.019861725695803</c:v>
                </c:pt>
                <c:pt idx="14">
                  <c:v>0.0252608160344146</c:v>
                </c:pt>
                <c:pt idx="15">
                  <c:v>0.0318223898399798</c:v>
                </c:pt>
                <c:pt idx="16">
                  <c:v>0.0397173964390948</c:v>
                </c:pt>
                <c:pt idx="17">
                  <c:v>0.0491222931804203</c:v>
                </c:pt>
                <c:pt idx="18">
                  <c:v>0.0602143636793303</c:v>
                </c:pt>
                <c:pt idx="19">
                  <c:v>0.0731661081025222</c:v>
                </c:pt>
                <c:pt idx="20">
                  <c:v>0.0881388371597302</c:v>
                </c:pt>
                <c:pt idx="21">
                  <c:v>0.105275676327831</c:v>
                </c:pt>
                <c:pt idx="22">
                  <c:v>0.124694259121619</c:v>
                </c:pt>
                <c:pt idx="23">
                  <c:v>0.146479451353261</c:v>
                </c:pt>
                <c:pt idx="24">
                  <c:v>0.170676495513584</c:v>
                </c:pt>
                <c:pt idx="25">
                  <c:v>0.197284989392362</c:v>
                </c:pt>
                <c:pt idx="26">
                  <c:v>0.226254110797326</c:v>
                </c:pt>
                <c:pt idx="27">
                  <c:v>0.25747946762479</c:v>
                </c:pt>
                <c:pt idx="28">
                  <c:v>0.290801888952836</c:v>
                </c:pt>
                <c:pt idx="29">
                  <c:v>0.326008380465244</c:v>
                </c:pt>
                <c:pt idx="30">
                  <c:v>0.362835351436861</c:v>
                </c:pt>
                <c:pt idx="31">
                  <c:v>0.400974088390463</c:v>
                </c:pt>
                <c:pt idx="32">
                  <c:v>0.44007831206669</c:v>
                </c:pt>
                <c:pt idx="33">
                  <c:v>0.479773520402086</c:v>
                </c:pt>
                <c:pt idx="34">
                  <c:v>0.519667701797278</c:v>
                </c:pt>
                <c:pt idx="35">
                  <c:v>0.559362910132677</c:v>
                </c:pt>
                <c:pt idx="36">
                  <c:v>0.598467133808904</c:v>
                </c:pt>
                <c:pt idx="37">
                  <c:v>0.63660587076251</c:v>
                </c:pt>
                <c:pt idx="38">
                  <c:v>0.673432841734125</c:v>
                </c:pt>
                <c:pt idx="39">
                  <c:v>0.708639333246536</c:v>
                </c:pt>
                <c:pt idx="40">
                  <c:v>0.741961754574583</c:v>
                </c:pt>
                <c:pt idx="41">
                  <c:v>0.773187111402042</c:v>
                </c:pt>
                <c:pt idx="42">
                  <c:v>0.802156232807006</c:v>
                </c:pt>
                <c:pt idx="43">
                  <c:v>0.828764726685786</c:v>
                </c:pt>
                <c:pt idx="44">
                  <c:v>0.852961770846107</c:v>
                </c:pt>
                <c:pt idx="45">
                  <c:v>0.874746963077749</c:v>
                </c:pt>
                <c:pt idx="46">
                  <c:v>0.894165545871534</c:v>
                </c:pt>
                <c:pt idx="47">
                  <c:v>0.911302385039633</c:v>
                </c:pt>
                <c:pt idx="48">
                  <c:v>0.926275114096845</c:v>
                </c:pt>
                <c:pt idx="49">
                  <c:v>0.939226858520037</c:v>
                </c:pt>
                <c:pt idx="50">
                  <c:v>0.950318929018945</c:v>
                </c:pt>
                <c:pt idx="51">
                  <c:v>0.959723825760273</c:v>
                </c:pt>
                <c:pt idx="52">
                  <c:v>0.967618832359392</c:v>
                </c:pt>
                <c:pt idx="53">
                  <c:v>0.974180406164952</c:v>
                </c:pt>
                <c:pt idx="54">
                  <c:v>0.979579496503568</c:v>
                </c:pt>
                <c:pt idx="55">
                  <c:v>0.983977850958977</c:v>
                </c:pt>
                <c:pt idx="56">
                  <c:v>0.987525306095855</c:v>
                </c:pt>
                <c:pt idx="57">
                  <c:v>0.990358006557975</c:v>
                </c:pt>
                <c:pt idx="58">
                  <c:v>0.992597456969056</c:v>
                </c:pt>
                <c:pt idx="59">
                  <c:v>0.994350284968977</c:v>
                </c:pt>
                <c:pt idx="60">
                  <c:v>0.995708580304203</c:v>
                </c:pt>
                <c:pt idx="61">
                  <c:v>0.996750672567215</c:v>
                </c:pt>
                <c:pt idx="62">
                  <c:v>0.997542216800025</c:v>
                </c:pt>
                <c:pt idx="63">
                  <c:v>0.998137469346021</c:v>
                </c:pt>
                <c:pt idx="64">
                  <c:v>0.998580653669039</c:v>
                </c:pt>
                <c:pt idx="65">
                  <c:v>0.998907335192697</c:v>
                </c:pt>
                <c:pt idx="66">
                  <c:v>0.999145743734093</c:v>
                </c:pt>
                <c:pt idx="67">
                  <c:v>0.999318000426593</c:v>
                </c:pt>
                <c:pt idx="68">
                  <c:v>0.995128460152263</c:v>
                </c:pt>
              </c:numCache>
            </c:numRef>
          </c:val>
          <c:smooth val="0"/>
        </c:ser>
        <c:dLbls>
          <c:showLegendKey val="0"/>
          <c:showVal val="0"/>
          <c:showCatName val="0"/>
          <c:showSerName val="0"/>
          <c:showPercent val="0"/>
          <c:showBubbleSize val="0"/>
        </c:dLbls>
        <c:marker val="1"/>
        <c:smooth val="0"/>
        <c:axId val="-2061433640"/>
        <c:axId val="-2117570392"/>
      </c:lineChart>
      <c:catAx>
        <c:axId val="-2061433640"/>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117570392"/>
        <c:crosses val="autoZero"/>
        <c:auto val="1"/>
        <c:lblAlgn val="ctr"/>
        <c:lblOffset val="100"/>
        <c:tickLblSkip val="2"/>
        <c:noMultiLvlLbl val="0"/>
      </c:catAx>
      <c:valAx>
        <c:axId val="-2117570392"/>
        <c:scaling>
          <c:orientation val="minMax"/>
        </c:scaling>
        <c:delete val="0"/>
        <c:axPos val="l"/>
        <c:numFmt formatCode="General" sourceLinked="1"/>
        <c:majorTickMark val="out"/>
        <c:minorTickMark val="none"/>
        <c:tickLblPos val="nextTo"/>
        <c:crossAx val="-2061433640"/>
        <c:crosses val="autoZero"/>
        <c:crossBetween val="between"/>
      </c:valAx>
    </c:plotArea>
    <c:plotVisOnly val="1"/>
    <c:dispBlanksAs val="gap"/>
    <c:showDLblsOverMax val="0"/>
  </c:chart>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pdf!$D$3</c:f>
              <c:strCache>
                <c:ptCount val="1"/>
                <c:pt idx="0">
                  <c:v>pdf</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pdf!$D$4:$D$72</c:f>
              <c:numCache>
                <c:formatCode>General</c:formatCode>
                <c:ptCount val="69"/>
                <c:pt idx="0">
                  <c:v>0.00123221772774334</c:v>
                </c:pt>
                <c:pt idx="1">
                  <c:v>0.00172256692499947</c:v>
                </c:pt>
                <c:pt idx="2">
                  <c:v>0.00238408541395209</c:v>
                </c:pt>
                <c:pt idx="3">
                  <c:v>0.00326681523658462</c:v>
                </c:pt>
                <c:pt idx="4">
                  <c:v>0.00443184323015242</c:v>
                </c:pt>
                <c:pt idx="5">
                  <c:v>0.00595252545998301</c:v>
                </c:pt>
                <c:pt idx="6">
                  <c:v>0.00791544232811171</c:v>
                </c:pt>
                <c:pt idx="7">
                  <c:v>0.0104209226301046</c:v>
                </c:pt>
                <c:pt idx="8">
                  <c:v>0.0135829533522682</c:v>
                </c:pt>
                <c:pt idx="9">
                  <c:v>0.0175282799992089</c:v>
                </c:pt>
                <c:pt idx="10">
                  <c:v>0.0223945041108122</c:v>
                </c:pt>
                <c:pt idx="11">
                  <c:v>0.0283270046211911</c:v>
                </c:pt>
                <c:pt idx="12">
                  <c:v>0.0354745513687896</c:v>
                </c:pt>
                <c:pt idx="13">
                  <c:v>0.0439835445541274</c:v>
                </c:pt>
                <c:pt idx="14">
                  <c:v>0.0539909033861161</c:v>
                </c:pt>
                <c:pt idx="15">
                  <c:v>0.0656157380556525</c:v>
                </c:pt>
                <c:pt idx="16">
                  <c:v>0.0789500659911497</c:v>
                </c:pt>
                <c:pt idx="17">
                  <c:v>0.0940489674132531</c:v>
                </c:pt>
                <c:pt idx="18">
                  <c:v>0.110920704989103</c:v>
                </c:pt>
                <c:pt idx="19">
                  <c:v>0.129517444231918</c:v>
                </c:pt>
                <c:pt idx="20">
                  <c:v>0.14972729057208</c:v>
                </c:pt>
                <c:pt idx="21">
                  <c:v>0.171368391681003</c:v>
                </c:pt>
                <c:pt idx="22">
                  <c:v>0.194185827937878</c:v>
                </c:pt>
                <c:pt idx="23">
                  <c:v>0.217851922316421</c:v>
                </c:pt>
                <c:pt idx="24">
                  <c:v>0.241970441603235</c:v>
                </c:pt>
                <c:pt idx="25">
                  <c:v>0.266084938787772</c:v>
                </c:pt>
                <c:pt idx="26">
                  <c:v>0.289691214049645</c:v>
                </c:pt>
                <c:pt idx="27">
                  <c:v>0.312253568274641</c:v>
                </c:pt>
                <c:pt idx="28">
                  <c:v>0.333224213280449</c:v>
                </c:pt>
                <c:pt idx="29">
                  <c:v>0.352064915124083</c:v>
                </c:pt>
                <c:pt idx="30">
                  <c:v>0.368269709716187</c:v>
                </c:pt>
                <c:pt idx="31">
                  <c:v>0.381387369536001</c:v>
                </c:pt>
                <c:pt idx="32">
                  <c:v>0.391042236762298</c:v>
                </c:pt>
                <c:pt idx="33">
                  <c:v>0.396952083353964</c:v>
                </c:pt>
                <c:pt idx="34">
                  <c:v>0.398941813951957</c:v>
                </c:pt>
                <c:pt idx="35">
                  <c:v>0.396952083353964</c:v>
                </c:pt>
                <c:pt idx="36">
                  <c:v>0.391042236762297</c:v>
                </c:pt>
                <c:pt idx="37">
                  <c:v>0.381387369536</c:v>
                </c:pt>
                <c:pt idx="38">
                  <c:v>0.368269709716186</c:v>
                </c:pt>
                <c:pt idx="39">
                  <c:v>0.352064915124083</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0.00595252545998297</c:v>
                </c:pt>
                <c:pt idx="64">
                  <c:v>0.0044318432301524</c:v>
                </c:pt>
                <c:pt idx="65">
                  <c:v>0.0032668152365846</c:v>
                </c:pt>
                <c:pt idx="66">
                  <c:v>0.00238408541395208</c:v>
                </c:pt>
                <c:pt idx="67">
                  <c:v>0.00172256692499946</c:v>
                </c:pt>
                <c:pt idx="68">
                  <c:v>0.00123221772774333</c:v>
                </c:pt>
              </c:numCache>
            </c:numRef>
          </c:val>
          <c:smooth val="0"/>
        </c:ser>
        <c:ser>
          <c:idx val="1"/>
          <c:order val="1"/>
          <c:tx>
            <c:strRef>
              <c:f>pdf!$E$3</c:f>
              <c:strCache>
                <c:ptCount val="1"/>
                <c:pt idx="0">
                  <c:v>0</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-1.799999999999993</c:v>
                </c:pt>
                <c:pt idx="17">
                  <c:v>-1.699999999999995</c:v>
                </c:pt>
                <c:pt idx="18">
                  <c:v>-1.599999999999994</c:v>
                </c:pt>
                <c:pt idx="19">
                  <c:v>-1.499999999999992</c:v>
                </c:pt>
                <c:pt idx="20">
                  <c:v>-1.399999999999994</c:v>
                </c:pt>
                <c:pt idx="21">
                  <c:v>-1.299999999999993</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pdf!$E$4:$E$72</c:f>
              <c:numCache>
                <c:formatCode>General</c:formatCode>
                <c:ptCount val="69"/>
                <c:pt idx="0">
                  <c:v>0.000123221772774334</c:v>
                </c:pt>
                <c:pt idx="1">
                  <c:v>0.000295478465274282</c:v>
                </c:pt>
                <c:pt idx="2">
                  <c:v>0.00053388700666949</c:v>
                </c:pt>
                <c:pt idx="3">
                  <c:v>0.000860568530327955</c:v>
                </c:pt>
                <c:pt idx="4">
                  <c:v>0.00130375285334319</c:v>
                </c:pt>
                <c:pt idx="5">
                  <c:v>0.0018990053993415</c:v>
                </c:pt>
                <c:pt idx="6">
                  <c:v>0.00269054963215267</c:v>
                </c:pt>
                <c:pt idx="7">
                  <c:v>0.00373264189516313</c:v>
                </c:pt>
                <c:pt idx="8">
                  <c:v>0.00509093723038995</c:v>
                </c:pt>
                <c:pt idx="9">
                  <c:v>0.00684376523031086</c:v>
                </c:pt>
                <c:pt idx="10">
                  <c:v>0.00908321564139206</c:v>
                </c:pt>
                <c:pt idx="11">
                  <c:v>0.0119159161035112</c:v>
                </c:pt>
                <c:pt idx="12">
                  <c:v>0.0154633712403902</c:v>
                </c:pt>
                <c:pt idx="13">
                  <c:v>0.019861725695803</c:v>
                </c:pt>
                <c:pt idx="14">
                  <c:v>0.0252608160344146</c:v>
                </c:pt>
                <c:pt idx="15">
                  <c:v>0.0318223898399798</c:v>
                </c:pt>
                <c:pt idx="16">
                  <c:v>0.0397173964390948</c:v>
                </c:pt>
                <c:pt idx="17">
                  <c:v>0.0491222931804202</c:v>
                </c:pt>
                <c:pt idx="18">
                  <c:v>0.0602143636793303</c:v>
                </c:pt>
                <c:pt idx="19">
                  <c:v>0.0731661081025222</c:v>
                </c:pt>
                <c:pt idx="20">
                  <c:v>0.0881388371597302</c:v>
                </c:pt>
                <c:pt idx="21">
                  <c:v>0.105275676327831</c:v>
                </c:pt>
                <c:pt idx="22">
                  <c:v>0.124694259121619</c:v>
                </c:pt>
                <c:pt idx="23">
                  <c:v>0.146479451353261</c:v>
                </c:pt>
                <c:pt idx="24">
                  <c:v>0.170676495513584</c:v>
                </c:pt>
                <c:pt idx="25">
                  <c:v>0.197284989392362</c:v>
                </c:pt>
                <c:pt idx="26">
                  <c:v>0.226254110797326</c:v>
                </c:pt>
                <c:pt idx="27">
                  <c:v>0.25747946762479</c:v>
                </c:pt>
                <c:pt idx="28">
                  <c:v>0.290801888952835</c:v>
                </c:pt>
                <c:pt idx="29">
                  <c:v>0.326008380465244</c:v>
                </c:pt>
                <c:pt idx="30">
                  <c:v>0.362835351436861</c:v>
                </c:pt>
                <c:pt idx="31">
                  <c:v>0.400974088390462</c:v>
                </c:pt>
                <c:pt idx="32">
                  <c:v>0.44007831206669</c:v>
                </c:pt>
                <c:pt idx="33">
                  <c:v>0.479773520402086</c:v>
                </c:pt>
                <c:pt idx="34">
                  <c:v>0.519667701797279</c:v>
                </c:pt>
                <c:pt idx="35">
                  <c:v>0.559362910132677</c:v>
                </c:pt>
                <c:pt idx="36">
                  <c:v>0.598467133808904</c:v>
                </c:pt>
                <c:pt idx="37">
                  <c:v>0.63660587076251</c:v>
                </c:pt>
                <c:pt idx="38">
                  <c:v>0.673432841734125</c:v>
                </c:pt>
                <c:pt idx="39">
                  <c:v>0.708639333246536</c:v>
                </c:pt>
                <c:pt idx="40">
                  <c:v>0.741961754574582</c:v>
                </c:pt>
                <c:pt idx="41">
                  <c:v>0.773187111402042</c:v>
                </c:pt>
                <c:pt idx="42">
                  <c:v>0.802156232807006</c:v>
                </c:pt>
                <c:pt idx="43">
                  <c:v>0.828764726685786</c:v>
                </c:pt>
                <c:pt idx="44">
                  <c:v>0.852961770846107</c:v>
                </c:pt>
                <c:pt idx="45">
                  <c:v>0.874746963077749</c:v>
                </c:pt>
                <c:pt idx="46">
                  <c:v>0.894165545871534</c:v>
                </c:pt>
                <c:pt idx="47">
                  <c:v>0.911302385039634</c:v>
                </c:pt>
                <c:pt idx="48">
                  <c:v>0.926275114096845</c:v>
                </c:pt>
                <c:pt idx="49">
                  <c:v>0.939226858520037</c:v>
                </c:pt>
                <c:pt idx="50">
                  <c:v>0.950318929018945</c:v>
                </c:pt>
                <c:pt idx="51">
                  <c:v>0.959723825760273</c:v>
                </c:pt>
                <c:pt idx="52">
                  <c:v>0.967618832359392</c:v>
                </c:pt>
                <c:pt idx="53">
                  <c:v>0.974180406164952</c:v>
                </c:pt>
                <c:pt idx="54">
                  <c:v>0.979579496503568</c:v>
                </c:pt>
                <c:pt idx="55">
                  <c:v>0.983977850958977</c:v>
                </c:pt>
                <c:pt idx="56">
                  <c:v>0.987525306095855</c:v>
                </c:pt>
                <c:pt idx="57">
                  <c:v>0.990358006557975</c:v>
                </c:pt>
                <c:pt idx="58">
                  <c:v>0.992597456969056</c:v>
                </c:pt>
                <c:pt idx="59">
                  <c:v>0.994350284968977</c:v>
                </c:pt>
                <c:pt idx="60">
                  <c:v>0.995708580304203</c:v>
                </c:pt>
                <c:pt idx="61">
                  <c:v>0.996750672567215</c:v>
                </c:pt>
                <c:pt idx="62">
                  <c:v>0.997542216800025</c:v>
                </c:pt>
                <c:pt idx="63">
                  <c:v>0.998137469346022</c:v>
                </c:pt>
                <c:pt idx="64">
                  <c:v>0.998580653669039</c:v>
                </c:pt>
                <c:pt idx="65">
                  <c:v>0.998907335192697</c:v>
                </c:pt>
                <c:pt idx="66">
                  <c:v>0.999145743734093</c:v>
                </c:pt>
                <c:pt idx="67">
                  <c:v>0.999318000426593</c:v>
                </c:pt>
                <c:pt idx="68">
                  <c:v>0.995128460152263</c:v>
                </c:pt>
              </c:numCache>
            </c:numRef>
          </c:val>
          <c:smooth val="0"/>
        </c:ser>
        <c:dLbls>
          <c:showLegendKey val="0"/>
          <c:showVal val="0"/>
          <c:showCatName val="0"/>
          <c:showSerName val="0"/>
          <c:showPercent val="0"/>
          <c:showBubbleSize val="0"/>
        </c:dLbls>
        <c:marker val="1"/>
        <c:smooth val="0"/>
        <c:axId val="-2060771784"/>
        <c:axId val="-2102590120"/>
      </c:lineChart>
      <c:catAx>
        <c:axId val="-2060771784"/>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102590120"/>
        <c:crosses val="autoZero"/>
        <c:auto val="1"/>
        <c:lblAlgn val="ctr"/>
        <c:lblOffset val="100"/>
        <c:tickLblSkip val="2"/>
        <c:noMultiLvlLbl val="0"/>
      </c:catAx>
      <c:valAx>
        <c:axId val="-2102590120"/>
        <c:scaling>
          <c:orientation val="minMax"/>
        </c:scaling>
        <c:delete val="0"/>
        <c:axPos val="l"/>
        <c:numFmt formatCode="General" sourceLinked="1"/>
        <c:majorTickMark val="out"/>
        <c:minorTickMark val="none"/>
        <c:tickLblPos val="nextTo"/>
        <c:crossAx val="-2060771784"/>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061334072"/>
        <c:axId val="-2061424872"/>
      </c:lineChart>
      <c:catAx>
        <c:axId val="-2061334072"/>
        <c:scaling>
          <c:orientation val="minMax"/>
        </c:scaling>
        <c:delete val="0"/>
        <c:axPos val="b"/>
        <c:numFmt formatCode="General" sourceLinked="1"/>
        <c:majorTickMark val="cross"/>
        <c:minorTickMark val="none"/>
        <c:tickLblPos val="nextTo"/>
        <c:crossAx val="-2061424872"/>
        <c:crosses val="autoZero"/>
        <c:auto val="1"/>
        <c:lblAlgn val="ctr"/>
        <c:lblOffset val="100"/>
        <c:tickLblSkip val="1"/>
        <c:noMultiLvlLbl val="0"/>
      </c:catAx>
      <c:valAx>
        <c:axId val="-2061424872"/>
        <c:scaling>
          <c:orientation val="minMax"/>
        </c:scaling>
        <c:delete val="0"/>
        <c:axPos val="l"/>
        <c:majorGridlines/>
        <c:numFmt formatCode="General" sourceLinked="1"/>
        <c:majorTickMark val="out"/>
        <c:minorTickMark val="none"/>
        <c:tickLblPos val="nextTo"/>
        <c:crossAx val="-206133407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126560472"/>
        <c:axId val="-2059885896"/>
      </c:lineChart>
      <c:catAx>
        <c:axId val="2126560472"/>
        <c:scaling>
          <c:orientation val="minMax"/>
        </c:scaling>
        <c:delete val="0"/>
        <c:axPos val="b"/>
        <c:numFmt formatCode="General" sourceLinked="1"/>
        <c:majorTickMark val="cross"/>
        <c:minorTickMark val="none"/>
        <c:tickLblPos val="nextTo"/>
        <c:crossAx val="-2059885896"/>
        <c:crosses val="autoZero"/>
        <c:auto val="1"/>
        <c:lblAlgn val="ctr"/>
        <c:lblOffset val="100"/>
        <c:tickLblSkip val="1"/>
        <c:noMultiLvlLbl val="0"/>
      </c:catAx>
      <c:valAx>
        <c:axId val="-2059885896"/>
        <c:scaling>
          <c:orientation val="minMax"/>
        </c:scaling>
        <c:delete val="0"/>
        <c:axPos val="l"/>
        <c:majorGridlines/>
        <c:numFmt formatCode="General" sourceLinked="1"/>
        <c:majorTickMark val="out"/>
        <c:minorTickMark val="none"/>
        <c:tickLblPos val="nextTo"/>
        <c:crossAx val="212656047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126800184"/>
        <c:axId val="-2140757880"/>
      </c:lineChart>
      <c:catAx>
        <c:axId val="2126800184"/>
        <c:scaling>
          <c:orientation val="minMax"/>
        </c:scaling>
        <c:delete val="0"/>
        <c:axPos val="b"/>
        <c:numFmt formatCode="General" sourceLinked="1"/>
        <c:majorTickMark val="cross"/>
        <c:minorTickMark val="none"/>
        <c:tickLblPos val="nextTo"/>
        <c:crossAx val="-2140757880"/>
        <c:crosses val="autoZero"/>
        <c:auto val="1"/>
        <c:lblAlgn val="ctr"/>
        <c:lblOffset val="100"/>
        <c:tickLblSkip val="1"/>
        <c:noMultiLvlLbl val="0"/>
      </c:catAx>
      <c:valAx>
        <c:axId val="-2140757880"/>
        <c:scaling>
          <c:orientation val="minMax"/>
        </c:scaling>
        <c:delete val="0"/>
        <c:axPos val="l"/>
        <c:majorGridlines/>
        <c:numFmt formatCode="General" sourceLinked="1"/>
        <c:majorTickMark val="out"/>
        <c:minorTickMark val="none"/>
        <c:tickLblPos val="nextTo"/>
        <c:crossAx val="212680018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120278280"/>
        <c:axId val="-2143317512"/>
      </c:lineChart>
      <c:catAx>
        <c:axId val="-2120278280"/>
        <c:scaling>
          <c:orientation val="minMax"/>
        </c:scaling>
        <c:delete val="0"/>
        <c:axPos val="b"/>
        <c:numFmt formatCode="General" sourceLinked="1"/>
        <c:majorTickMark val="cross"/>
        <c:minorTickMark val="none"/>
        <c:tickLblPos val="nextTo"/>
        <c:crossAx val="-2143317512"/>
        <c:crosses val="autoZero"/>
        <c:auto val="1"/>
        <c:lblAlgn val="ctr"/>
        <c:lblOffset val="100"/>
        <c:tickLblSkip val="1"/>
        <c:noMultiLvlLbl val="0"/>
      </c:catAx>
      <c:valAx>
        <c:axId val="-2143317512"/>
        <c:scaling>
          <c:orientation val="minMax"/>
        </c:scaling>
        <c:delete val="0"/>
        <c:axPos val="l"/>
        <c:majorGridlines/>
        <c:numFmt formatCode="General" sourceLinked="1"/>
        <c:majorTickMark val="out"/>
        <c:minorTickMark val="none"/>
        <c:tickLblPos val="nextTo"/>
        <c:crossAx val="-21202782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Sheet1!$D$7</c:f>
              <c:strCache>
                <c:ptCount val="1"/>
                <c:pt idx="0">
                  <c:v>PDF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Sheet1!$D$8:$D$18</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
          <c:order val="1"/>
          <c:tx>
            <c:strRef>
              <c:f>Sheet1!$E$7</c:f>
              <c:strCache>
                <c:ptCount val="1"/>
                <c:pt idx="0">
                  <c:v>CDF</c:v>
                </c:pt>
              </c:strCache>
            </c:strRef>
          </c:tx>
          <c:marker>
            <c:symbol val="none"/>
          </c:marker>
          <c:cat>
            <c:numRef>
              <c:f>Sheet1!$C$8:$C$18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cat>
          <c:val>
            <c:numRef>
              <c:f>Sheet1!$E$8:$E$18</c:f>
              <c:numCache>
                <c:formatCode>General</c:formatCode>
                <c:ptCount val="11"/>
                <c:pt idx="0">
                  <c:v>0.0</c:v>
                </c:pt>
                <c:pt idx="1">
                  <c:v>0.1</c:v>
                </c:pt>
                <c:pt idx="2">
                  <c:v>0.2</c:v>
                </c:pt>
                <c:pt idx="3">
                  <c:v>0.3</c:v>
                </c:pt>
                <c:pt idx="4">
                  <c:v>0.4</c:v>
                </c:pt>
                <c:pt idx="5">
                  <c:v>0.5</c:v>
                </c:pt>
                <c:pt idx="6">
                  <c:v>0.600000000000001</c:v>
                </c:pt>
                <c:pt idx="7">
                  <c:v>0.700000000000001</c:v>
                </c:pt>
                <c:pt idx="8">
                  <c:v>0.8</c:v>
                </c:pt>
                <c:pt idx="9">
                  <c:v>0.9</c:v>
                </c:pt>
                <c:pt idx="10">
                  <c:v>1.0</c:v>
                </c:pt>
              </c:numCache>
            </c:numRef>
          </c:val>
          <c:smooth val="0"/>
        </c:ser>
        <c:dLbls>
          <c:showLegendKey val="0"/>
          <c:showVal val="0"/>
          <c:showCatName val="0"/>
          <c:showSerName val="0"/>
          <c:showPercent val="0"/>
          <c:showBubbleSize val="0"/>
        </c:dLbls>
        <c:marker val="1"/>
        <c:smooth val="0"/>
        <c:axId val="-2121001592"/>
        <c:axId val="-2061587464"/>
      </c:lineChart>
      <c:catAx>
        <c:axId val="-2121001592"/>
        <c:scaling>
          <c:orientation val="minMax"/>
        </c:scaling>
        <c:delete val="0"/>
        <c:axPos val="b"/>
        <c:numFmt formatCode="General" sourceLinked="1"/>
        <c:majorTickMark val="cross"/>
        <c:minorTickMark val="none"/>
        <c:tickLblPos val="nextTo"/>
        <c:crossAx val="-2061587464"/>
        <c:crosses val="autoZero"/>
        <c:auto val="1"/>
        <c:lblAlgn val="ctr"/>
        <c:lblOffset val="100"/>
        <c:tickLblSkip val="1"/>
        <c:noMultiLvlLbl val="0"/>
      </c:catAx>
      <c:valAx>
        <c:axId val="-2061587464"/>
        <c:scaling>
          <c:orientation val="minMax"/>
        </c:scaling>
        <c:delete val="0"/>
        <c:axPos val="l"/>
        <c:majorGridlines/>
        <c:numFmt formatCode="General" sourceLinked="1"/>
        <c:majorTickMark val="out"/>
        <c:minorTickMark val="none"/>
        <c:tickLblPos val="nextTo"/>
        <c:crossAx val="-212100159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pdf!$H$3</c:f>
              <c:strCache>
                <c:ptCount val="1"/>
                <c:pt idx="0">
                  <c:v>pdf</c:v>
                </c:pt>
              </c:strCache>
            </c:strRef>
          </c:tx>
          <c:marker>
            <c:symbol val="none"/>
          </c:marker>
          <c:cat>
            <c:numRef>
              <c:f>pdf!$G$4:$G$72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-1.799999999999994</c:v>
                </c:pt>
                <c:pt idx="17">
                  <c:v>-1.699999999999995</c:v>
                </c:pt>
                <c:pt idx="18">
                  <c:v>-1.599999999999994</c:v>
                </c:pt>
                <c:pt idx="19">
                  <c:v>-1.499999999999992</c:v>
                </c:pt>
                <c:pt idx="20">
                  <c:v>-1.399999999999994</c:v>
                </c:pt>
                <c:pt idx="21">
                  <c:v>-1.299999999999993</c:v>
                </c:pt>
                <c:pt idx="22">
                  <c:v>-1.199999999999995</c:v>
                </c:pt>
                <c:pt idx="23">
                  <c:v>-1.099999999999994</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-0.0999999999999983</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1.099999999999996</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pdf!$H$4:$H$72</c:f>
              <c:numCache>
                <c:formatCode>General</c:formatCode>
                <c:ptCount val="69"/>
                <c:pt idx="0">
                  <c:v>0.00123221772774334</c:v>
                </c:pt>
                <c:pt idx="1">
                  <c:v>0.00172256692499947</c:v>
                </c:pt>
                <c:pt idx="2">
                  <c:v>0.00238408541395209</c:v>
                </c:pt>
                <c:pt idx="3">
                  <c:v>0.00326681523658462</c:v>
                </c:pt>
                <c:pt idx="4">
                  <c:v>0.00443184323015241</c:v>
                </c:pt>
                <c:pt idx="5">
                  <c:v>0.00595252545998301</c:v>
                </c:pt>
                <c:pt idx="6">
                  <c:v>0.00791544232811171</c:v>
                </c:pt>
                <c:pt idx="7">
                  <c:v>0.0104209226301047</c:v>
                </c:pt>
                <c:pt idx="8">
                  <c:v>0.0135829533522682</c:v>
                </c:pt>
                <c:pt idx="9">
                  <c:v>0.0175282799992089</c:v>
                </c:pt>
                <c:pt idx="10">
                  <c:v>0.0223945041108122</c:v>
                </c:pt>
                <c:pt idx="11">
                  <c:v>0.0283270046211911</c:v>
                </c:pt>
                <c:pt idx="12">
                  <c:v>0.0354745513687896</c:v>
                </c:pt>
                <c:pt idx="13">
                  <c:v>0.0439835445541275</c:v>
                </c:pt>
                <c:pt idx="14">
                  <c:v>0.0539909033861161</c:v>
                </c:pt>
                <c:pt idx="15">
                  <c:v>0.0656157380556525</c:v>
                </c:pt>
                <c:pt idx="16">
                  <c:v>0.0789500659911497</c:v>
                </c:pt>
                <c:pt idx="17">
                  <c:v>0.0940489674132532</c:v>
                </c:pt>
                <c:pt idx="18">
                  <c:v>0.110920704989103</c:v>
                </c:pt>
                <c:pt idx="19">
                  <c:v>0.129517444231918</c:v>
                </c:pt>
                <c:pt idx="20">
                  <c:v>0.14972729057208</c:v>
                </c:pt>
                <c:pt idx="21">
                  <c:v>0.171368391681003</c:v>
                </c:pt>
                <c:pt idx="22">
                  <c:v>0.194185827937878</c:v>
                </c:pt>
                <c:pt idx="23">
                  <c:v>0.217851922316421</c:v>
                </c:pt>
                <c:pt idx="24">
                  <c:v>0.241970441603235</c:v>
                </c:pt>
                <c:pt idx="25">
                  <c:v>0.266084938787772</c:v>
                </c:pt>
                <c:pt idx="26">
                  <c:v>0.289691214049645</c:v>
                </c:pt>
                <c:pt idx="27">
                  <c:v>0.31225356827464</c:v>
                </c:pt>
                <c:pt idx="28">
                  <c:v>0.333224213280449</c:v>
                </c:pt>
                <c:pt idx="29">
                  <c:v>0.352064915124083</c:v>
                </c:pt>
                <c:pt idx="30">
                  <c:v>0.368269709716187</c:v>
                </c:pt>
                <c:pt idx="31">
                  <c:v>0.381387369536</c:v>
                </c:pt>
                <c:pt idx="32">
                  <c:v>0.391042236762298</c:v>
                </c:pt>
                <c:pt idx="33">
                  <c:v>0.396952083353964</c:v>
                </c:pt>
                <c:pt idx="34">
                  <c:v>0.398941813951957</c:v>
                </c:pt>
                <c:pt idx="35">
                  <c:v>0.396952083353964</c:v>
                </c:pt>
                <c:pt idx="36">
                  <c:v>0.391042236762297</c:v>
                </c:pt>
                <c:pt idx="37">
                  <c:v>0.381387369536</c:v>
                </c:pt>
                <c:pt idx="38">
                  <c:v>0.368269709716186</c:v>
                </c:pt>
                <c:pt idx="39">
                  <c:v>0.352064915124082</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0.00595252545998298</c:v>
                </c:pt>
                <c:pt idx="64">
                  <c:v>0.0044318432301524</c:v>
                </c:pt>
                <c:pt idx="65">
                  <c:v>0.0032668152365846</c:v>
                </c:pt>
                <c:pt idx="66">
                  <c:v>0.00238408541395208</c:v>
                </c:pt>
                <c:pt idx="67">
                  <c:v>0.00172256692499946</c:v>
                </c:pt>
                <c:pt idx="68">
                  <c:v>0.00123221772774333</c:v>
                </c:pt>
              </c:numCache>
            </c:numRef>
          </c:val>
          <c:smooth val="0"/>
        </c:ser>
        <c:ser>
          <c:idx val="0"/>
          <c:order val="0"/>
          <c:tx>
            <c:strRef>
              <c:f>pdf!$H$3</c:f>
              <c:strCache>
                <c:ptCount val="1"/>
                <c:pt idx="0">
                  <c:v>pdf</c:v>
                </c:pt>
              </c:strCache>
            </c:strRef>
          </c:tx>
          <c:marker>
            <c:symbol val="none"/>
          </c:marker>
          <c:cat>
            <c:numRef>
              <c:f>pdf!$G$4:$G$72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-1.899999999999995</c:v>
                </c:pt>
                <c:pt idx="16">
                  <c:v>-1.799999999999994</c:v>
                </c:pt>
                <c:pt idx="17">
                  <c:v>-1.699999999999995</c:v>
                </c:pt>
                <c:pt idx="18">
                  <c:v>-1.599999999999994</c:v>
                </c:pt>
                <c:pt idx="19">
                  <c:v>-1.499999999999992</c:v>
                </c:pt>
                <c:pt idx="20">
                  <c:v>-1.399999999999994</c:v>
                </c:pt>
                <c:pt idx="21">
                  <c:v>-1.299999999999993</c:v>
                </c:pt>
                <c:pt idx="22">
                  <c:v>-1.199999999999995</c:v>
                </c:pt>
                <c:pt idx="23">
                  <c:v>-1.099999999999994</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-0.0999999999999983</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1.099999999999996</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pdf!$H$4:$H$72</c:f>
              <c:numCache>
                <c:formatCode>General</c:formatCode>
                <c:ptCount val="69"/>
                <c:pt idx="0">
                  <c:v>0.00123221772774334</c:v>
                </c:pt>
                <c:pt idx="1">
                  <c:v>0.00172256692499947</c:v>
                </c:pt>
                <c:pt idx="2">
                  <c:v>0.00238408541395209</c:v>
                </c:pt>
                <c:pt idx="3">
                  <c:v>0.00326681523658462</c:v>
                </c:pt>
                <c:pt idx="4">
                  <c:v>0.00443184323015241</c:v>
                </c:pt>
                <c:pt idx="5">
                  <c:v>0.00595252545998301</c:v>
                </c:pt>
                <c:pt idx="6">
                  <c:v>0.00791544232811171</c:v>
                </c:pt>
                <c:pt idx="7">
                  <c:v>0.0104209226301047</c:v>
                </c:pt>
                <c:pt idx="8">
                  <c:v>0.0135829533522682</c:v>
                </c:pt>
                <c:pt idx="9">
                  <c:v>0.0175282799992089</c:v>
                </c:pt>
                <c:pt idx="10">
                  <c:v>0.0223945041108122</c:v>
                </c:pt>
                <c:pt idx="11">
                  <c:v>0.0283270046211911</c:v>
                </c:pt>
                <c:pt idx="12">
                  <c:v>0.0354745513687896</c:v>
                </c:pt>
                <c:pt idx="13">
                  <c:v>0.0439835445541275</c:v>
                </c:pt>
                <c:pt idx="14">
                  <c:v>0.0539909033861161</c:v>
                </c:pt>
                <c:pt idx="15">
                  <c:v>0.0656157380556525</c:v>
                </c:pt>
                <c:pt idx="16">
                  <c:v>0.0789500659911497</c:v>
                </c:pt>
                <c:pt idx="17">
                  <c:v>0.0940489674132532</c:v>
                </c:pt>
                <c:pt idx="18">
                  <c:v>0.110920704989103</c:v>
                </c:pt>
                <c:pt idx="19">
                  <c:v>0.129517444231918</c:v>
                </c:pt>
                <c:pt idx="20">
                  <c:v>0.14972729057208</c:v>
                </c:pt>
                <c:pt idx="21">
                  <c:v>0.171368391681003</c:v>
                </c:pt>
                <c:pt idx="22">
                  <c:v>0.194185827937878</c:v>
                </c:pt>
                <c:pt idx="23">
                  <c:v>0.217851922316421</c:v>
                </c:pt>
                <c:pt idx="24">
                  <c:v>0.241970441603235</c:v>
                </c:pt>
                <c:pt idx="25">
                  <c:v>0.266084938787772</c:v>
                </c:pt>
                <c:pt idx="26">
                  <c:v>0.289691214049645</c:v>
                </c:pt>
                <c:pt idx="27">
                  <c:v>0.31225356827464</c:v>
                </c:pt>
                <c:pt idx="28">
                  <c:v>0.333224213280449</c:v>
                </c:pt>
                <c:pt idx="29">
                  <c:v>0.352064915124083</c:v>
                </c:pt>
                <c:pt idx="30">
                  <c:v>0.368269709716187</c:v>
                </c:pt>
                <c:pt idx="31">
                  <c:v>0.381387369536</c:v>
                </c:pt>
                <c:pt idx="32">
                  <c:v>0.391042236762298</c:v>
                </c:pt>
                <c:pt idx="33">
                  <c:v>0.396952083353964</c:v>
                </c:pt>
                <c:pt idx="34">
                  <c:v>0.398941813951957</c:v>
                </c:pt>
                <c:pt idx="35">
                  <c:v>0.396952083353964</c:v>
                </c:pt>
                <c:pt idx="36">
                  <c:v>0.391042236762297</c:v>
                </c:pt>
                <c:pt idx="37">
                  <c:v>0.381387369536</c:v>
                </c:pt>
                <c:pt idx="38">
                  <c:v>0.368269709716186</c:v>
                </c:pt>
                <c:pt idx="39">
                  <c:v>0.352064915124082</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0.00595252545998298</c:v>
                </c:pt>
                <c:pt idx="64">
                  <c:v>0.0044318432301524</c:v>
                </c:pt>
                <c:pt idx="65">
                  <c:v>0.0032668152365846</c:v>
                </c:pt>
                <c:pt idx="66">
                  <c:v>0.00238408541395208</c:v>
                </c:pt>
                <c:pt idx="67">
                  <c:v>0.00172256692499946</c:v>
                </c:pt>
                <c:pt idx="68">
                  <c:v>0.00123221772774333</c:v>
                </c:pt>
              </c:numCache>
            </c:numRef>
          </c:val>
          <c:smooth val="0"/>
        </c:ser>
        <c:dLbls>
          <c:showLegendKey val="0"/>
          <c:showVal val="0"/>
          <c:showCatName val="0"/>
          <c:showSerName val="0"/>
          <c:showPercent val="0"/>
          <c:showBubbleSize val="0"/>
        </c:dLbls>
        <c:marker val="1"/>
        <c:smooth val="0"/>
        <c:axId val="-2115833368"/>
        <c:axId val="-2102686408"/>
      </c:lineChart>
      <c:catAx>
        <c:axId val="-2115833368"/>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102686408"/>
        <c:crosses val="autoZero"/>
        <c:auto val="1"/>
        <c:lblAlgn val="ctr"/>
        <c:lblOffset val="100"/>
        <c:tickLblSkip val="2"/>
        <c:noMultiLvlLbl val="0"/>
      </c:catAx>
      <c:valAx>
        <c:axId val="-2102686408"/>
        <c:scaling>
          <c:orientation val="minMax"/>
        </c:scaling>
        <c:delete val="0"/>
        <c:axPos val="l"/>
        <c:numFmt formatCode="General" sourceLinked="1"/>
        <c:majorTickMark val="out"/>
        <c:minorTickMark val="none"/>
        <c:tickLblPos val="nextTo"/>
        <c:crossAx val="-2115833368"/>
        <c:crosses val="autoZero"/>
        <c:crossBetween val="between"/>
      </c:valAx>
    </c:plotArea>
    <c:plotVisOnly val="1"/>
    <c:dispBlanksAs val="gap"/>
    <c:showDLblsOverMax val="0"/>
  </c:chart>
  <c:txPr>
    <a:bodyPr/>
    <a:lstStyle/>
    <a:p>
      <a:pPr>
        <a:defRPr sz="14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pdf!$D$3</c:f>
              <c:strCache>
                <c:ptCount val="1"/>
                <c:pt idx="0">
                  <c:v>pdf</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-1.899999999999994</c:v>
                </c:pt>
                <c:pt idx="16">
                  <c:v>-1.799999999999993</c:v>
                </c:pt>
                <c:pt idx="17">
                  <c:v>-1.699999999999994</c:v>
                </c:pt>
                <c:pt idx="18">
                  <c:v>-1.599999999999993</c:v>
                </c:pt>
                <c:pt idx="19">
                  <c:v>-1.499999999999991</c:v>
                </c:pt>
                <c:pt idx="20">
                  <c:v>-1.399999999999993</c:v>
                </c:pt>
                <c:pt idx="21">
                  <c:v>-1.299999999999992</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pdf!$D$4:$D$72</c:f>
              <c:numCache>
                <c:formatCode>General</c:formatCode>
                <c:ptCount val="69"/>
                <c:pt idx="0">
                  <c:v>0.00123221772774334</c:v>
                </c:pt>
                <c:pt idx="1">
                  <c:v>0.00172256692499947</c:v>
                </c:pt>
                <c:pt idx="2">
                  <c:v>0.00238408541395209</c:v>
                </c:pt>
                <c:pt idx="3">
                  <c:v>0.00326681523658462</c:v>
                </c:pt>
                <c:pt idx="4">
                  <c:v>0.00443184323015242</c:v>
                </c:pt>
                <c:pt idx="5">
                  <c:v>0.00595252545998301</c:v>
                </c:pt>
                <c:pt idx="6">
                  <c:v>0.00791544232811171</c:v>
                </c:pt>
                <c:pt idx="7">
                  <c:v>0.0104209226301046</c:v>
                </c:pt>
                <c:pt idx="8">
                  <c:v>0.0135829533522682</c:v>
                </c:pt>
                <c:pt idx="9">
                  <c:v>0.0175282799992089</c:v>
                </c:pt>
                <c:pt idx="10">
                  <c:v>0.0223945041108122</c:v>
                </c:pt>
                <c:pt idx="11">
                  <c:v>0.0283270046211911</c:v>
                </c:pt>
                <c:pt idx="12">
                  <c:v>0.0354745513687896</c:v>
                </c:pt>
                <c:pt idx="13">
                  <c:v>0.0439835445541274</c:v>
                </c:pt>
                <c:pt idx="14">
                  <c:v>0.0539909033861161</c:v>
                </c:pt>
                <c:pt idx="15">
                  <c:v>0.0656157380556525</c:v>
                </c:pt>
                <c:pt idx="16">
                  <c:v>0.0789500659911497</c:v>
                </c:pt>
                <c:pt idx="17">
                  <c:v>0.0940489674132531</c:v>
                </c:pt>
                <c:pt idx="18">
                  <c:v>0.110920704989103</c:v>
                </c:pt>
                <c:pt idx="19">
                  <c:v>0.129517444231918</c:v>
                </c:pt>
                <c:pt idx="20">
                  <c:v>0.149727290572081</c:v>
                </c:pt>
                <c:pt idx="21">
                  <c:v>0.171368391681003</c:v>
                </c:pt>
                <c:pt idx="22">
                  <c:v>0.194185827937878</c:v>
                </c:pt>
                <c:pt idx="23">
                  <c:v>0.217851922316421</c:v>
                </c:pt>
                <c:pt idx="24">
                  <c:v>0.241970441603235</c:v>
                </c:pt>
                <c:pt idx="25">
                  <c:v>0.266084938787772</c:v>
                </c:pt>
                <c:pt idx="26">
                  <c:v>0.289691214049645</c:v>
                </c:pt>
                <c:pt idx="27">
                  <c:v>0.312253568274641</c:v>
                </c:pt>
                <c:pt idx="28">
                  <c:v>0.33322421328045</c:v>
                </c:pt>
                <c:pt idx="29">
                  <c:v>0.352064915124083</c:v>
                </c:pt>
                <c:pt idx="30">
                  <c:v>0.368269709716187</c:v>
                </c:pt>
                <c:pt idx="31">
                  <c:v>0.381387369536001</c:v>
                </c:pt>
                <c:pt idx="32">
                  <c:v>0.391042236762298</c:v>
                </c:pt>
                <c:pt idx="33">
                  <c:v>0.396952083353964</c:v>
                </c:pt>
                <c:pt idx="34">
                  <c:v>0.398941813951957</c:v>
                </c:pt>
                <c:pt idx="35">
                  <c:v>0.396952083353964</c:v>
                </c:pt>
                <c:pt idx="36">
                  <c:v>0.391042236762297</c:v>
                </c:pt>
                <c:pt idx="37">
                  <c:v>0.381387369536001</c:v>
                </c:pt>
                <c:pt idx="38">
                  <c:v>0.368269709716186</c:v>
                </c:pt>
                <c:pt idx="39">
                  <c:v>0.352064915124083</c:v>
                </c:pt>
                <c:pt idx="40">
                  <c:v>0.333224213280449</c:v>
                </c:pt>
                <c:pt idx="41">
                  <c:v>0.31225356827464</c:v>
                </c:pt>
                <c:pt idx="42">
                  <c:v>0.289691214049644</c:v>
                </c:pt>
                <c:pt idx="43">
                  <c:v>0.266084938787771</c:v>
                </c:pt>
                <c:pt idx="44">
                  <c:v>0.241970441603234</c:v>
                </c:pt>
                <c:pt idx="45">
                  <c:v>0.21785192231642</c:v>
                </c:pt>
                <c:pt idx="46">
                  <c:v>0.194185827937878</c:v>
                </c:pt>
                <c:pt idx="47">
                  <c:v>0.171368391681003</c:v>
                </c:pt>
                <c:pt idx="48">
                  <c:v>0.14972729057208</c:v>
                </c:pt>
                <c:pt idx="49">
                  <c:v>0.129517444231918</c:v>
                </c:pt>
                <c:pt idx="50">
                  <c:v>0.110920704989102</c:v>
                </c:pt>
                <c:pt idx="51">
                  <c:v>0.0940489674132528</c:v>
                </c:pt>
                <c:pt idx="52">
                  <c:v>0.0789500659911494</c:v>
                </c:pt>
                <c:pt idx="53">
                  <c:v>0.0656157380556523</c:v>
                </c:pt>
                <c:pt idx="54">
                  <c:v>0.0539909033861159</c:v>
                </c:pt>
                <c:pt idx="55">
                  <c:v>0.0439835445541273</c:v>
                </c:pt>
                <c:pt idx="56">
                  <c:v>0.0354745513687894</c:v>
                </c:pt>
                <c:pt idx="57">
                  <c:v>0.028327004621191</c:v>
                </c:pt>
                <c:pt idx="58">
                  <c:v>0.0223945041108121</c:v>
                </c:pt>
                <c:pt idx="59">
                  <c:v>0.0175282799992088</c:v>
                </c:pt>
                <c:pt idx="60">
                  <c:v>0.0135829533522682</c:v>
                </c:pt>
                <c:pt idx="61">
                  <c:v>0.0104209226301046</c:v>
                </c:pt>
                <c:pt idx="62">
                  <c:v>0.0079154423281117</c:v>
                </c:pt>
                <c:pt idx="63">
                  <c:v>0.00595252545998297</c:v>
                </c:pt>
                <c:pt idx="64">
                  <c:v>0.0044318432301524</c:v>
                </c:pt>
                <c:pt idx="65">
                  <c:v>0.0032668152365846</c:v>
                </c:pt>
                <c:pt idx="66">
                  <c:v>0.00238408541395208</c:v>
                </c:pt>
                <c:pt idx="67">
                  <c:v>0.00172256692499946</c:v>
                </c:pt>
                <c:pt idx="68">
                  <c:v>0.00123221772774333</c:v>
                </c:pt>
              </c:numCache>
            </c:numRef>
          </c:val>
          <c:smooth val="0"/>
        </c:ser>
        <c:ser>
          <c:idx val="1"/>
          <c:order val="1"/>
          <c:tx>
            <c:strRef>
              <c:f>pdf!$E$3</c:f>
              <c:strCache>
                <c:ptCount val="1"/>
                <c:pt idx="0">
                  <c:v>0</c:v>
                </c:pt>
              </c:strCache>
            </c:strRef>
          </c:tx>
          <c:marker>
            <c:symbol val="none"/>
          </c:marker>
          <c:cat>
            <c:numRef>
              <c:f>pdf!$C$4:$C$72</c:f>
              <c:numCache>
                <c:formatCode>General</c:formatCode>
                <c:ptCount val="69"/>
                <c:pt idx="0">
                  <c:v>-3.4</c:v>
                </c:pt>
                <c:pt idx="1">
                  <c:v>-3.3</c:v>
                </c:pt>
                <c:pt idx="2">
                  <c:v>-3.2</c:v>
                </c:pt>
                <c:pt idx="3">
                  <c:v>-3.099999999999999</c:v>
                </c:pt>
                <c:pt idx="4">
                  <c:v>-2.999999999999999</c:v>
                </c:pt>
                <c:pt idx="5">
                  <c:v>-2.899999999999998</c:v>
                </c:pt>
                <c:pt idx="6">
                  <c:v>-2.799999999999999</c:v>
                </c:pt>
                <c:pt idx="7">
                  <c:v>-2.699999999999999</c:v>
                </c:pt>
                <c:pt idx="8">
                  <c:v>-2.599999999999999</c:v>
                </c:pt>
                <c:pt idx="9">
                  <c:v>-2.499999999999999</c:v>
                </c:pt>
                <c:pt idx="10">
                  <c:v>-2.399999999999998</c:v>
                </c:pt>
                <c:pt idx="11">
                  <c:v>-2.299999999999999</c:v>
                </c:pt>
                <c:pt idx="12">
                  <c:v>-2.199999999999999</c:v>
                </c:pt>
                <c:pt idx="13">
                  <c:v>-2.099999999999999</c:v>
                </c:pt>
                <c:pt idx="14">
                  <c:v>-1.999999999999998</c:v>
                </c:pt>
                <c:pt idx="15">
                  <c:v>-1.899999999999994</c:v>
                </c:pt>
                <c:pt idx="16">
                  <c:v>-1.799999999999993</c:v>
                </c:pt>
                <c:pt idx="17">
                  <c:v>-1.699999999999994</c:v>
                </c:pt>
                <c:pt idx="18">
                  <c:v>-1.599999999999993</c:v>
                </c:pt>
                <c:pt idx="19">
                  <c:v>-1.499999999999991</c:v>
                </c:pt>
                <c:pt idx="20">
                  <c:v>-1.399999999999993</c:v>
                </c:pt>
                <c:pt idx="21">
                  <c:v>-1.299999999999992</c:v>
                </c:pt>
                <c:pt idx="22">
                  <c:v>-1.199999999999994</c:v>
                </c:pt>
                <c:pt idx="23">
                  <c:v>-1.099999999999993</c:v>
                </c:pt>
                <c:pt idx="24">
                  <c:v>-0.999999999999998</c:v>
                </c:pt>
                <c:pt idx="25">
                  <c:v>-0.899999999999998</c:v>
                </c:pt>
                <c:pt idx="26">
                  <c:v>-0.799999999999998</c:v>
                </c:pt>
                <c:pt idx="27">
                  <c:v>-0.699999999999999</c:v>
                </c:pt>
                <c:pt idx="28">
                  <c:v>-0.599999999999998</c:v>
                </c:pt>
                <c:pt idx="29">
                  <c:v>-0.5</c:v>
                </c:pt>
                <c:pt idx="30">
                  <c:v>-0.4</c:v>
                </c:pt>
                <c:pt idx="31">
                  <c:v>-0.3</c:v>
                </c:pt>
                <c:pt idx="32">
                  <c:v>-0.199999999999999</c:v>
                </c:pt>
                <c:pt idx="33">
                  <c:v>-0.0999999999999984</c:v>
                </c:pt>
                <c:pt idx="34">
                  <c:v>0.0</c:v>
                </c:pt>
                <c:pt idx="35">
                  <c:v>0.1</c:v>
                </c:pt>
                <c:pt idx="36">
                  <c:v>0.2</c:v>
                </c:pt>
                <c:pt idx="37">
                  <c:v>0.3</c:v>
                </c:pt>
                <c:pt idx="38">
                  <c:v>0.4</c:v>
                </c:pt>
                <c:pt idx="39">
                  <c:v>0.5</c:v>
                </c:pt>
                <c:pt idx="40">
                  <c:v>0.600000000000001</c:v>
                </c:pt>
                <c:pt idx="41">
                  <c:v>0.700000000000001</c:v>
                </c:pt>
                <c:pt idx="42">
                  <c:v>0.8</c:v>
                </c:pt>
                <c:pt idx="43">
                  <c:v>0.9</c:v>
                </c:pt>
                <c:pt idx="44">
                  <c:v>1.0</c:v>
                </c:pt>
                <c:pt idx="45">
                  <c:v>1.099999999999995</c:v>
                </c:pt>
                <c:pt idx="46">
                  <c:v>1.2</c:v>
                </c:pt>
                <c:pt idx="47">
                  <c:v>1.3</c:v>
                </c:pt>
                <c:pt idx="48">
                  <c:v>1.4</c:v>
                </c:pt>
                <c:pt idx="49">
                  <c:v>1.5</c:v>
                </c:pt>
                <c:pt idx="50">
                  <c:v>1.6</c:v>
                </c:pt>
                <c:pt idx="51">
                  <c:v>1.700000000000001</c:v>
                </c:pt>
                <c:pt idx="52">
                  <c:v>1.8</c:v>
                </c:pt>
                <c:pt idx="53">
                  <c:v>1.900000000000002</c:v>
                </c:pt>
                <c:pt idx="54">
                  <c:v>2.0</c:v>
                </c:pt>
                <c:pt idx="55">
                  <c:v>2.100000000000001</c:v>
                </c:pt>
                <c:pt idx="56">
                  <c:v>2.200000000000001</c:v>
                </c:pt>
                <c:pt idx="57">
                  <c:v>2.300000000000001</c:v>
                </c:pt>
                <c:pt idx="58">
                  <c:v>2.400000000000001</c:v>
                </c:pt>
                <c:pt idx="59">
                  <c:v>2.500000000000001</c:v>
                </c:pt>
                <c:pt idx="60">
                  <c:v>2.600000000000001</c:v>
                </c:pt>
                <c:pt idx="61">
                  <c:v>2.700000000000001</c:v>
                </c:pt>
                <c:pt idx="62">
                  <c:v>2.800000000000001</c:v>
                </c:pt>
                <c:pt idx="63">
                  <c:v>2.900000000000001</c:v>
                </c:pt>
                <c:pt idx="64">
                  <c:v>3.000000000000001</c:v>
                </c:pt>
                <c:pt idx="65">
                  <c:v>3.100000000000001</c:v>
                </c:pt>
                <c:pt idx="66">
                  <c:v>3.200000000000001</c:v>
                </c:pt>
                <c:pt idx="67">
                  <c:v>3.300000000000001</c:v>
                </c:pt>
                <c:pt idx="68">
                  <c:v>3.400000000000002</c:v>
                </c:pt>
              </c:numCache>
            </c:numRef>
          </c:cat>
          <c:val>
            <c:numRef>
              <c:f>pdf!$E$4:$E$72</c:f>
              <c:numCache>
                <c:formatCode>General</c:formatCode>
                <c:ptCount val="69"/>
                <c:pt idx="0">
                  <c:v>0.000123221772774334</c:v>
                </c:pt>
                <c:pt idx="1">
                  <c:v>0.000295478465274282</c:v>
                </c:pt>
                <c:pt idx="2">
                  <c:v>0.00053388700666949</c:v>
                </c:pt>
                <c:pt idx="3">
                  <c:v>0.000860568530327956</c:v>
                </c:pt>
                <c:pt idx="4">
                  <c:v>0.00130375285334319</c:v>
                </c:pt>
                <c:pt idx="5">
                  <c:v>0.0018990053993415</c:v>
                </c:pt>
                <c:pt idx="6">
                  <c:v>0.00269054963215267</c:v>
                </c:pt>
                <c:pt idx="7">
                  <c:v>0.00373264189516313</c:v>
                </c:pt>
                <c:pt idx="8">
                  <c:v>0.00509093723038995</c:v>
                </c:pt>
                <c:pt idx="9">
                  <c:v>0.00684376523031086</c:v>
                </c:pt>
                <c:pt idx="10">
                  <c:v>0.00908321564139206</c:v>
                </c:pt>
                <c:pt idx="11">
                  <c:v>0.0119159161035112</c:v>
                </c:pt>
                <c:pt idx="12">
                  <c:v>0.0154633712403902</c:v>
                </c:pt>
                <c:pt idx="13">
                  <c:v>0.019861725695803</c:v>
                </c:pt>
                <c:pt idx="14">
                  <c:v>0.0252608160344146</c:v>
                </c:pt>
                <c:pt idx="15">
                  <c:v>0.0318223898399798</c:v>
                </c:pt>
                <c:pt idx="16">
                  <c:v>0.0397173964390948</c:v>
                </c:pt>
                <c:pt idx="17">
                  <c:v>0.0491222931804203</c:v>
                </c:pt>
                <c:pt idx="18">
                  <c:v>0.0602143636793303</c:v>
                </c:pt>
                <c:pt idx="19">
                  <c:v>0.0731661081025222</c:v>
                </c:pt>
                <c:pt idx="20">
                  <c:v>0.0881388371597302</c:v>
                </c:pt>
                <c:pt idx="21">
                  <c:v>0.105275676327831</c:v>
                </c:pt>
                <c:pt idx="22">
                  <c:v>0.124694259121619</c:v>
                </c:pt>
                <c:pt idx="23">
                  <c:v>0.146479451353261</c:v>
                </c:pt>
                <c:pt idx="24">
                  <c:v>0.170676495513584</c:v>
                </c:pt>
                <c:pt idx="25">
                  <c:v>0.197284989392362</c:v>
                </c:pt>
                <c:pt idx="26">
                  <c:v>0.226254110797326</c:v>
                </c:pt>
                <c:pt idx="27">
                  <c:v>0.25747946762479</c:v>
                </c:pt>
                <c:pt idx="28">
                  <c:v>0.290801888952836</c:v>
                </c:pt>
                <c:pt idx="29">
                  <c:v>0.326008380465244</c:v>
                </c:pt>
                <c:pt idx="30">
                  <c:v>0.362835351436861</c:v>
                </c:pt>
                <c:pt idx="31">
                  <c:v>0.400974088390463</c:v>
                </c:pt>
                <c:pt idx="32">
                  <c:v>0.44007831206669</c:v>
                </c:pt>
                <c:pt idx="33">
                  <c:v>0.479773520402086</c:v>
                </c:pt>
                <c:pt idx="34">
                  <c:v>0.519667701797278</c:v>
                </c:pt>
                <c:pt idx="35">
                  <c:v>0.559362910132677</c:v>
                </c:pt>
                <c:pt idx="36">
                  <c:v>0.598467133808904</c:v>
                </c:pt>
                <c:pt idx="37">
                  <c:v>0.63660587076251</c:v>
                </c:pt>
                <c:pt idx="38">
                  <c:v>0.673432841734125</c:v>
                </c:pt>
                <c:pt idx="39">
                  <c:v>0.708639333246536</c:v>
                </c:pt>
                <c:pt idx="40">
                  <c:v>0.741961754574583</c:v>
                </c:pt>
                <c:pt idx="41">
                  <c:v>0.773187111402042</c:v>
                </c:pt>
                <c:pt idx="42">
                  <c:v>0.802156232807006</c:v>
                </c:pt>
                <c:pt idx="43">
                  <c:v>0.828764726685786</c:v>
                </c:pt>
                <c:pt idx="44">
                  <c:v>0.852961770846107</c:v>
                </c:pt>
                <c:pt idx="45">
                  <c:v>0.874746963077749</c:v>
                </c:pt>
                <c:pt idx="46">
                  <c:v>0.894165545871534</c:v>
                </c:pt>
                <c:pt idx="47">
                  <c:v>0.911302385039633</c:v>
                </c:pt>
                <c:pt idx="48">
                  <c:v>0.926275114096845</c:v>
                </c:pt>
                <c:pt idx="49">
                  <c:v>0.939226858520037</c:v>
                </c:pt>
                <c:pt idx="50">
                  <c:v>0.950318929018945</c:v>
                </c:pt>
                <c:pt idx="51">
                  <c:v>0.959723825760273</c:v>
                </c:pt>
                <c:pt idx="52">
                  <c:v>0.967618832359392</c:v>
                </c:pt>
                <c:pt idx="53">
                  <c:v>0.974180406164952</c:v>
                </c:pt>
                <c:pt idx="54">
                  <c:v>0.979579496503568</c:v>
                </c:pt>
                <c:pt idx="55">
                  <c:v>0.983977850958977</c:v>
                </c:pt>
                <c:pt idx="56">
                  <c:v>0.987525306095855</c:v>
                </c:pt>
                <c:pt idx="57">
                  <c:v>0.990358006557975</c:v>
                </c:pt>
                <c:pt idx="58">
                  <c:v>0.992597456969056</c:v>
                </c:pt>
                <c:pt idx="59">
                  <c:v>0.994350284968977</c:v>
                </c:pt>
                <c:pt idx="60">
                  <c:v>0.995708580304203</c:v>
                </c:pt>
                <c:pt idx="61">
                  <c:v>0.996750672567215</c:v>
                </c:pt>
                <c:pt idx="62">
                  <c:v>0.997542216800025</c:v>
                </c:pt>
                <c:pt idx="63">
                  <c:v>0.998137469346021</c:v>
                </c:pt>
                <c:pt idx="64">
                  <c:v>0.998580653669039</c:v>
                </c:pt>
                <c:pt idx="65">
                  <c:v>0.998907335192697</c:v>
                </c:pt>
                <c:pt idx="66">
                  <c:v>0.999145743734093</c:v>
                </c:pt>
                <c:pt idx="67">
                  <c:v>0.999318000426593</c:v>
                </c:pt>
                <c:pt idx="68">
                  <c:v>0.995128460152263</c:v>
                </c:pt>
              </c:numCache>
            </c:numRef>
          </c:val>
          <c:smooth val="0"/>
        </c:ser>
        <c:dLbls>
          <c:showLegendKey val="0"/>
          <c:showVal val="0"/>
          <c:showCatName val="0"/>
          <c:showSerName val="0"/>
          <c:showPercent val="0"/>
          <c:showBubbleSize val="0"/>
        </c:dLbls>
        <c:marker val="1"/>
        <c:smooth val="0"/>
        <c:axId val="-2117336872"/>
        <c:axId val="-2117191656"/>
      </c:lineChart>
      <c:catAx>
        <c:axId val="-2117336872"/>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117191656"/>
        <c:crosses val="autoZero"/>
        <c:auto val="1"/>
        <c:lblAlgn val="ctr"/>
        <c:lblOffset val="100"/>
        <c:tickLblSkip val="2"/>
        <c:noMultiLvlLbl val="0"/>
      </c:catAx>
      <c:valAx>
        <c:axId val="-2117191656"/>
        <c:scaling>
          <c:orientation val="minMax"/>
        </c:scaling>
        <c:delete val="0"/>
        <c:axPos val="l"/>
        <c:numFmt formatCode="General" sourceLinked="1"/>
        <c:majorTickMark val="out"/>
        <c:minorTickMark val="none"/>
        <c:tickLblPos val="nextTo"/>
        <c:crossAx val="-2117336872"/>
        <c:crosses val="autoZero"/>
        <c:crossBetween val="between"/>
      </c:valAx>
    </c:plotArea>
    <c:plotVisOnly val="1"/>
    <c:dispBlanksAs val="gap"/>
    <c:showDLblsOverMax val="0"/>
  </c:chart>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SNOMO!$E$9</c:f>
              <c:strCache>
                <c:ptCount val="1"/>
                <c:pt idx="0">
                  <c:v>HIST</c:v>
                </c:pt>
              </c:strCache>
            </c:strRef>
          </c:tx>
          <c:spPr>
            <a:ln w="38100">
              <a:solidFill>
                <a:srgbClr val="0070C0"/>
              </a:solidFill>
            </a:ln>
          </c:spPr>
          <c:marker>
            <c:symbol val="none"/>
          </c:marker>
          <c:cat>
            <c:numRef>
              <c:f>SNOMO!$D$10:$D$100</c:f>
              <c:numCache>
                <c:formatCode>0.00</c:formatCode>
                <c:ptCount val="91"/>
                <c:pt idx="0">
                  <c:v>0.993419999999997</c:v>
                </c:pt>
                <c:pt idx="1">
                  <c:v>0.98246</c:v>
                </c:pt>
                <c:pt idx="2">
                  <c:v>0.97149</c:v>
                </c:pt>
                <c:pt idx="3">
                  <c:v>0.96053</c:v>
                </c:pt>
                <c:pt idx="4">
                  <c:v>0.94956</c:v>
                </c:pt>
                <c:pt idx="5">
                  <c:v>0.9386</c:v>
                </c:pt>
                <c:pt idx="6">
                  <c:v>0.92763</c:v>
                </c:pt>
                <c:pt idx="7">
                  <c:v>0.91667</c:v>
                </c:pt>
                <c:pt idx="8">
                  <c:v>0.9057</c:v>
                </c:pt>
                <c:pt idx="9">
                  <c:v>0.89474</c:v>
                </c:pt>
                <c:pt idx="10">
                  <c:v>0.88377</c:v>
                </c:pt>
                <c:pt idx="11">
                  <c:v>0.872810000000001</c:v>
                </c:pt>
                <c:pt idx="12">
                  <c:v>0.861840000000004</c:v>
                </c:pt>
                <c:pt idx="13">
                  <c:v>0.850880000000001</c:v>
                </c:pt>
                <c:pt idx="14">
                  <c:v>0.83991</c:v>
                </c:pt>
                <c:pt idx="15">
                  <c:v>0.828950000000001</c:v>
                </c:pt>
                <c:pt idx="16">
                  <c:v>0.81798</c:v>
                </c:pt>
                <c:pt idx="17">
                  <c:v>0.80702</c:v>
                </c:pt>
                <c:pt idx="18">
                  <c:v>0.79605</c:v>
                </c:pt>
                <c:pt idx="19">
                  <c:v>0.785089999999999</c:v>
                </c:pt>
                <c:pt idx="20">
                  <c:v>0.774120000000003</c:v>
                </c:pt>
                <c:pt idx="21">
                  <c:v>0.76316</c:v>
                </c:pt>
                <c:pt idx="22">
                  <c:v>0.752190000000003</c:v>
                </c:pt>
                <c:pt idx="23">
                  <c:v>0.741230000000001</c:v>
                </c:pt>
                <c:pt idx="24">
                  <c:v>0.73026</c:v>
                </c:pt>
                <c:pt idx="25">
                  <c:v>0.7193</c:v>
                </c:pt>
                <c:pt idx="26">
                  <c:v>0.70833</c:v>
                </c:pt>
                <c:pt idx="27">
                  <c:v>0.69737</c:v>
                </c:pt>
                <c:pt idx="28">
                  <c:v>0.6864</c:v>
                </c:pt>
                <c:pt idx="29">
                  <c:v>0.675440000000003</c:v>
                </c:pt>
                <c:pt idx="30">
                  <c:v>0.664470000000003</c:v>
                </c:pt>
                <c:pt idx="31">
                  <c:v>0.65351</c:v>
                </c:pt>
                <c:pt idx="32">
                  <c:v>0.642540000000003</c:v>
                </c:pt>
                <c:pt idx="33">
                  <c:v>0.63158</c:v>
                </c:pt>
                <c:pt idx="34">
                  <c:v>0.620610000000003</c:v>
                </c:pt>
                <c:pt idx="35">
                  <c:v>0.609650000000003</c:v>
                </c:pt>
                <c:pt idx="36">
                  <c:v>0.59868</c:v>
                </c:pt>
                <c:pt idx="37">
                  <c:v>0.58772</c:v>
                </c:pt>
                <c:pt idx="38">
                  <c:v>0.576750000000001</c:v>
                </c:pt>
                <c:pt idx="39">
                  <c:v>0.565790000000003</c:v>
                </c:pt>
                <c:pt idx="40">
                  <c:v>0.55482</c:v>
                </c:pt>
                <c:pt idx="41">
                  <c:v>0.54386</c:v>
                </c:pt>
                <c:pt idx="42">
                  <c:v>0.53289</c:v>
                </c:pt>
                <c:pt idx="43">
                  <c:v>0.52193</c:v>
                </c:pt>
                <c:pt idx="44">
                  <c:v>0.51096</c:v>
                </c:pt>
                <c:pt idx="45">
                  <c:v>0.5</c:v>
                </c:pt>
                <c:pt idx="46">
                  <c:v>0.48904</c:v>
                </c:pt>
                <c:pt idx="47">
                  <c:v>0.47807</c:v>
                </c:pt>
                <c:pt idx="48">
                  <c:v>0.46711</c:v>
                </c:pt>
                <c:pt idx="49">
                  <c:v>0.45614</c:v>
                </c:pt>
                <c:pt idx="50">
                  <c:v>0.44518</c:v>
                </c:pt>
                <c:pt idx="51">
                  <c:v>0.43421</c:v>
                </c:pt>
                <c:pt idx="52">
                  <c:v>0.42325</c:v>
                </c:pt>
                <c:pt idx="53">
                  <c:v>0.41228</c:v>
                </c:pt>
                <c:pt idx="54">
                  <c:v>0.401320000000001</c:v>
                </c:pt>
                <c:pt idx="55">
                  <c:v>0.390350000000002</c:v>
                </c:pt>
                <c:pt idx="56">
                  <c:v>0.379390000000001</c:v>
                </c:pt>
                <c:pt idx="57">
                  <c:v>0.368420000000002</c:v>
                </c:pt>
                <c:pt idx="58">
                  <c:v>0.357460000000001</c:v>
                </c:pt>
                <c:pt idx="59">
                  <c:v>0.34649</c:v>
                </c:pt>
                <c:pt idx="60">
                  <c:v>0.33553</c:v>
                </c:pt>
                <c:pt idx="61">
                  <c:v>0.324560000000002</c:v>
                </c:pt>
                <c:pt idx="62">
                  <c:v>0.3136</c:v>
                </c:pt>
                <c:pt idx="63">
                  <c:v>0.30263</c:v>
                </c:pt>
                <c:pt idx="64">
                  <c:v>0.29167</c:v>
                </c:pt>
                <c:pt idx="65">
                  <c:v>0.2807</c:v>
                </c:pt>
                <c:pt idx="66">
                  <c:v>0.26974</c:v>
                </c:pt>
                <c:pt idx="67">
                  <c:v>0.25877</c:v>
                </c:pt>
                <c:pt idx="68">
                  <c:v>0.247810000000001</c:v>
                </c:pt>
                <c:pt idx="69">
                  <c:v>0.23684</c:v>
                </c:pt>
                <c:pt idx="70">
                  <c:v>0.22588</c:v>
                </c:pt>
                <c:pt idx="71">
                  <c:v>0.214910000000001</c:v>
                </c:pt>
                <c:pt idx="72">
                  <c:v>0.20395</c:v>
                </c:pt>
                <c:pt idx="73">
                  <c:v>0.19298</c:v>
                </c:pt>
                <c:pt idx="74">
                  <c:v>0.18202</c:v>
                </c:pt>
                <c:pt idx="75">
                  <c:v>0.17105</c:v>
                </c:pt>
                <c:pt idx="76">
                  <c:v>0.16009</c:v>
                </c:pt>
                <c:pt idx="77">
                  <c:v>0.14912</c:v>
                </c:pt>
                <c:pt idx="78">
                  <c:v>0.13816</c:v>
                </c:pt>
                <c:pt idx="79">
                  <c:v>0.12719</c:v>
                </c:pt>
                <c:pt idx="80">
                  <c:v>0.11623</c:v>
                </c:pt>
                <c:pt idx="81">
                  <c:v>0.10526</c:v>
                </c:pt>
                <c:pt idx="82">
                  <c:v>0.0943</c:v>
                </c:pt>
                <c:pt idx="83">
                  <c:v>0.08333</c:v>
                </c:pt>
                <c:pt idx="84">
                  <c:v>0.07237</c:v>
                </c:pt>
                <c:pt idx="85">
                  <c:v>0.0614</c:v>
                </c:pt>
                <c:pt idx="86">
                  <c:v>0.05044</c:v>
                </c:pt>
                <c:pt idx="87">
                  <c:v>0.03947</c:v>
                </c:pt>
                <c:pt idx="88">
                  <c:v>0.02851</c:v>
                </c:pt>
                <c:pt idx="89">
                  <c:v>0.01754</c:v>
                </c:pt>
                <c:pt idx="90">
                  <c:v>0.00658000000000003</c:v>
                </c:pt>
              </c:numCache>
            </c:numRef>
          </c:cat>
          <c:val>
            <c:numRef>
              <c:f>SNOMO!$E$10:$E$100</c:f>
              <c:numCache>
                <c:formatCode>General</c:formatCode>
                <c:ptCount val="91"/>
                <c:pt idx="0">
                  <c:v>15112.9</c:v>
                </c:pt>
                <c:pt idx="1">
                  <c:v>15945.7</c:v>
                </c:pt>
                <c:pt idx="2">
                  <c:v>18056.7</c:v>
                </c:pt>
                <c:pt idx="3">
                  <c:v>18740.8</c:v>
                </c:pt>
                <c:pt idx="4">
                  <c:v>19125.8</c:v>
                </c:pt>
                <c:pt idx="5">
                  <c:v>19822.9</c:v>
                </c:pt>
                <c:pt idx="6">
                  <c:v>20002.8</c:v>
                </c:pt>
                <c:pt idx="7">
                  <c:v>20348.2</c:v>
                </c:pt>
                <c:pt idx="8">
                  <c:v>21086.4</c:v>
                </c:pt>
                <c:pt idx="9">
                  <c:v>21627.2</c:v>
                </c:pt>
                <c:pt idx="10">
                  <c:v>22084.1</c:v>
                </c:pt>
                <c:pt idx="11">
                  <c:v>22130.1</c:v>
                </c:pt>
                <c:pt idx="12">
                  <c:v>22413.9</c:v>
                </c:pt>
                <c:pt idx="13">
                  <c:v>23169.9</c:v>
                </c:pt>
                <c:pt idx="14">
                  <c:v>23781.2</c:v>
                </c:pt>
                <c:pt idx="15">
                  <c:v>24224.1</c:v>
                </c:pt>
                <c:pt idx="16">
                  <c:v>24443.5</c:v>
                </c:pt>
                <c:pt idx="17">
                  <c:v>24946.4</c:v>
                </c:pt>
                <c:pt idx="18">
                  <c:v>25436.6</c:v>
                </c:pt>
                <c:pt idx="19">
                  <c:v>25538.9</c:v>
                </c:pt>
                <c:pt idx="20">
                  <c:v>26371.5</c:v>
                </c:pt>
                <c:pt idx="21">
                  <c:v>26463.8</c:v>
                </c:pt>
                <c:pt idx="22">
                  <c:v>27125.0</c:v>
                </c:pt>
                <c:pt idx="23">
                  <c:v>27563.5999999999</c:v>
                </c:pt>
                <c:pt idx="24">
                  <c:v>27863.2</c:v>
                </c:pt>
                <c:pt idx="25">
                  <c:v>27922.0</c:v>
                </c:pt>
                <c:pt idx="26">
                  <c:v>27940.8</c:v>
                </c:pt>
                <c:pt idx="27">
                  <c:v>28185.9</c:v>
                </c:pt>
                <c:pt idx="28">
                  <c:v>29036.9</c:v>
                </c:pt>
                <c:pt idx="29">
                  <c:v>29305.0</c:v>
                </c:pt>
                <c:pt idx="30">
                  <c:v>29552.7</c:v>
                </c:pt>
                <c:pt idx="31">
                  <c:v>30332.4</c:v>
                </c:pt>
                <c:pt idx="32">
                  <c:v>30708.2</c:v>
                </c:pt>
                <c:pt idx="33">
                  <c:v>31634.9</c:v>
                </c:pt>
                <c:pt idx="34">
                  <c:v>31645.9</c:v>
                </c:pt>
                <c:pt idx="35">
                  <c:v>32016.8</c:v>
                </c:pt>
                <c:pt idx="36">
                  <c:v>32189.7</c:v>
                </c:pt>
                <c:pt idx="37">
                  <c:v>34032.1</c:v>
                </c:pt>
                <c:pt idx="38">
                  <c:v>34373.2</c:v>
                </c:pt>
                <c:pt idx="39">
                  <c:v>34454.9</c:v>
                </c:pt>
                <c:pt idx="40">
                  <c:v>34813.8</c:v>
                </c:pt>
                <c:pt idx="41">
                  <c:v>35016.1</c:v>
                </c:pt>
                <c:pt idx="42">
                  <c:v>35085.8</c:v>
                </c:pt>
                <c:pt idx="43">
                  <c:v>35426.4</c:v>
                </c:pt>
                <c:pt idx="44">
                  <c:v>35530.5</c:v>
                </c:pt>
                <c:pt idx="45">
                  <c:v>35862.1</c:v>
                </c:pt>
                <c:pt idx="46">
                  <c:v>36508.5</c:v>
                </c:pt>
                <c:pt idx="47">
                  <c:v>37151.8</c:v>
                </c:pt>
                <c:pt idx="48">
                  <c:v>37568.0</c:v>
                </c:pt>
                <c:pt idx="49">
                  <c:v>37815.8</c:v>
                </c:pt>
                <c:pt idx="50">
                  <c:v>38155.1</c:v>
                </c:pt>
                <c:pt idx="51">
                  <c:v>39383.3</c:v>
                </c:pt>
                <c:pt idx="52">
                  <c:v>39806.6</c:v>
                </c:pt>
                <c:pt idx="53">
                  <c:v>40224.8</c:v>
                </c:pt>
                <c:pt idx="54">
                  <c:v>40397.9</c:v>
                </c:pt>
                <c:pt idx="55">
                  <c:v>40533.4</c:v>
                </c:pt>
                <c:pt idx="56">
                  <c:v>40719.6</c:v>
                </c:pt>
                <c:pt idx="57">
                  <c:v>41332.1</c:v>
                </c:pt>
                <c:pt idx="58">
                  <c:v>41769.7</c:v>
                </c:pt>
                <c:pt idx="59">
                  <c:v>41926.1</c:v>
                </c:pt>
                <c:pt idx="60">
                  <c:v>41951.2</c:v>
                </c:pt>
                <c:pt idx="61">
                  <c:v>42183.4</c:v>
                </c:pt>
                <c:pt idx="62">
                  <c:v>42700.7</c:v>
                </c:pt>
                <c:pt idx="63">
                  <c:v>42729.6</c:v>
                </c:pt>
                <c:pt idx="64">
                  <c:v>43113.5</c:v>
                </c:pt>
                <c:pt idx="65">
                  <c:v>43303.1</c:v>
                </c:pt>
                <c:pt idx="66">
                  <c:v>43503.6</c:v>
                </c:pt>
                <c:pt idx="67">
                  <c:v>46249.1</c:v>
                </c:pt>
                <c:pt idx="68">
                  <c:v>47420.2</c:v>
                </c:pt>
                <c:pt idx="69">
                  <c:v>47464.3</c:v>
                </c:pt>
                <c:pt idx="70">
                  <c:v>47484.9</c:v>
                </c:pt>
                <c:pt idx="71">
                  <c:v>48214.9</c:v>
                </c:pt>
                <c:pt idx="72">
                  <c:v>49347.1</c:v>
                </c:pt>
                <c:pt idx="73">
                  <c:v>49494.1</c:v>
                </c:pt>
                <c:pt idx="74">
                  <c:v>50267.9</c:v>
                </c:pt>
                <c:pt idx="75">
                  <c:v>51206.3</c:v>
                </c:pt>
                <c:pt idx="76">
                  <c:v>51235.7</c:v>
                </c:pt>
                <c:pt idx="77">
                  <c:v>51442.6</c:v>
                </c:pt>
                <c:pt idx="78">
                  <c:v>52736.2</c:v>
                </c:pt>
                <c:pt idx="79">
                  <c:v>55790.3</c:v>
                </c:pt>
                <c:pt idx="80">
                  <c:v>55924.0</c:v>
                </c:pt>
                <c:pt idx="81">
                  <c:v>57879.3</c:v>
                </c:pt>
                <c:pt idx="82">
                  <c:v>57973.9</c:v>
                </c:pt>
                <c:pt idx="83">
                  <c:v>66607.5</c:v>
                </c:pt>
                <c:pt idx="84">
                  <c:v>69752.5</c:v>
                </c:pt>
                <c:pt idx="85">
                  <c:v>70267.8</c:v>
                </c:pt>
                <c:pt idx="86">
                  <c:v>70709.5</c:v>
                </c:pt>
                <c:pt idx="87">
                  <c:v>71147.1</c:v>
                </c:pt>
                <c:pt idx="88">
                  <c:v>80506.8</c:v>
                </c:pt>
                <c:pt idx="89">
                  <c:v>83198.6</c:v>
                </c:pt>
                <c:pt idx="90">
                  <c:v>91833.0</c:v>
                </c:pt>
              </c:numCache>
            </c:numRef>
          </c:val>
          <c:smooth val="0"/>
        </c:ser>
        <c:ser>
          <c:idx val="1"/>
          <c:order val="1"/>
          <c:tx>
            <c:strRef>
              <c:f>SNOMO!$F$9</c:f>
              <c:strCache>
                <c:ptCount val="1"/>
                <c:pt idx="0">
                  <c:v>ECHAM5_2040</c:v>
                </c:pt>
              </c:strCache>
            </c:strRef>
          </c:tx>
          <c:spPr>
            <a:ln w="38100">
              <a:solidFill>
                <a:srgbClr val="FF0000"/>
              </a:solidFill>
            </a:ln>
          </c:spPr>
          <c:marker>
            <c:symbol val="none"/>
          </c:marker>
          <c:cat>
            <c:numRef>
              <c:f>SNOMO!$D$10:$D$100</c:f>
              <c:numCache>
                <c:formatCode>0.00</c:formatCode>
                <c:ptCount val="91"/>
                <c:pt idx="0">
                  <c:v>0.993419999999997</c:v>
                </c:pt>
                <c:pt idx="1">
                  <c:v>0.98246</c:v>
                </c:pt>
                <c:pt idx="2">
                  <c:v>0.97149</c:v>
                </c:pt>
                <c:pt idx="3">
                  <c:v>0.96053</c:v>
                </c:pt>
                <c:pt idx="4">
                  <c:v>0.94956</c:v>
                </c:pt>
                <c:pt idx="5">
                  <c:v>0.9386</c:v>
                </c:pt>
                <c:pt idx="6">
                  <c:v>0.92763</c:v>
                </c:pt>
                <c:pt idx="7">
                  <c:v>0.91667</c:v>
                </c:pt>
                <c:pt idx="8">
                  <c:v>0.9057</c:v>
                </c:pt>
                <c:pt idx="9">
                  <c:v>0.89474</c:v>
                </c:pt>
                <c:pt idx="10">
                  <c:v>0.88377</c:v>
                </c:pt>
                <c:pt idx="11">
                  <c:v>0.872810000000001</c:v>
                </c:pt>
                <c:pt idx="12">
                  <c:v>0.861840000000004</c:v>
                </c:pt>
                <c:pt idx="13">
                  <c:v>0.850880000000001</c:v>
                </c:pt>
                <c:pt idx="14">
                  <c:v>0.83991</c:v>
                </c:pt>
                <c:pt idx="15">
                  <c:v>0.828950000000001</c:v>
                </c:pt>
                <c:pt idx="16">
                  <c:v>0.81798</c:v>
                </c:pt>
                <c:pt idx="17">
                  <c:v>0.80702</c:v>
                </c:pt>
                <c:pt idx="18">
                  <c:v>0.79605</c:v>
                </c:pt>
                <c:pt idx="19">
                  <c:v>0.785089999999999</c:v>
                </c:pt>
                <c:pt idx="20">
                  <c:v>0.774120000000003</c:v>
                </c:pt>
                <c:pt idx="21">
                  <c:v>0.76316</c:v>
                </c:pt>
                <c:pt idx="22">
                  <c:v>0.752190000000003</c:v>
                </c:pt>
                <c:pt idx="23">
                  <c:v>0.741230000000001</c:v>
                </c:pt>
                <c:pt idx="24">
                  <c:v>0.73026</c:v>
                </c:pt>
                <c:pt idx="25">
                  <c:v>0.7193</c:v>
                </c:pt>
                <c:pt idx="26">
                  <c:v>0.70833</c:v>
                </c:pt>
                <c:pt idx="27">
                  <c:v>0.69737</c:v>
                </c:pt>
                <c:pt idx="28">
                  <c:v>0.6864</c:v>
                </c:pt>
                <c:pt idx="29">
                  <c:v>0.675440000000003</c:v>
                </c:pt>
                <c:pt idx="30">
                  <c:v>0.664470000000003</c:v>
                </c:pt>
                <c:pt idx="31">
                  <c:v>0.65351</c:v>
                </c:pt>
                <c:pt idx="32">
                  <c:v>0.642540000000003</c:v>
                </c:pt>
                <c:pt idx="33">
                  <c:v>0.63158</c:v>
                </c:pt>
                <c:pt idx="34">
                  <c:v>0.620610000000003</c:v>
                </c:pt>
                <c:pt idx="35">
                  <c:v>0.609650000000003</c:v>
                </c:pt>
                <c:pt idx="36">
                  <c:v>0.59868</c:v>
                </c:pt>
                <c:pt idx="37">
                  <c:v>0.58772</c:v>
                </c:pt>
                <c:pt idx="38">
                  <c:v>0.576750000000001</c:v>
                </c:pt>
                <c:pt idx="39">
                  <c:v>0.565790000000003</c:v>
                </c:pt>
                <c:pt idx="40">
                  <c:v>0.55482</c:v>
                </c:pt>
                <c:pt idx="41">
                  <c:v>0.54386</c:v>
                </c:pt>
                <c:pt idx="42">
                  <c:v>0.53289</c:v>
                </c:pt>
                <c:pt idx="43">
                  <c:v>0.52193</c:v>
                </c:pt>
                <c:pt idx="44">
                  <c:v>0.51096</c:v>
                </c:pt>
                <c:pt idx="45">
                  <c:v>0.5</c:v>
                </c:pt>
                <c:pt idx="46">
                  <c:v>0.48904</c:v>
                </c:pt>
                <c:pt idx="47">
                  <c:v>0.47807</c:v>
                </c:pt>
                <c:pt idx="48">
                  <c:v>0.46711</c:v>
                </c:pt>
                <c:pt idx="49">
                  <c:v>0.45614</c:v>
                </c:pt>
                <c:pt idx="50">
                  <c:v>0.44518</c:v>
                </c:pt>
                <c:pt idx="51">
                  <c:v>0.43421</c:v>
                </c:pt>
                <c:pt idx="52">
                  <c:v>0.42325</c:v>
                </c:pt>
                <c:pt idx="53">
                  <c:v>0.41228</c:v>
                </c:pt>
                <c:pt idx="54">
                  <c:v>0.401320000000001</c:v>
                </c:pt>
                <c:pt idx="55">
                  <c:v>0.390350000000002</c:v>
                </c:pt>
                <c:pt idx="56">
                  <c:v>0.379390000000001</c:v>
                </c:pt>
                <c:pt idx="57">
                  <c:v>0.368420000000002</c:v>
                </c:pt>
                <c:pt idx="58">
                  <c:v>0.357460000000001</c:v>
                </c:pt>
                <c:pt idx="59">
                  <c:v>0.34649</c:v>
                </c:pt>
                <c:pt idx="60">
                  <c:v>0.33553</c:v>
                </c:pt>
                <c:pt idx="61">
                  <c:v>0.324560000000002</c:v>
                </c:pt>
                <c:pt idx="62">
                  <c:v>0.3136</c:v>
                </c:pt>
                <c:pt idx="63">
                  <c:v>0.30263</c:v>
                </c:pt>
                <c:pt idx="64">
                  <c:v>0.29167</c:v>
                </c:pt>
                <c:pt idx="65">
                  <c:v>0.2807</c:v>
                </c:pt>
                <c:pt idx="66">
                  <c:v>0.26974</c:v>
                </c:pt>
                <c:pt idx="67">
                  <c:v>0.25877</c:v>
                </c:pt>
                <c:pt idx="68">
                  <c:v>0.247810000000001</c:v>
                </c:pt>
                <c:pt idx="69">
                  <c:v>0.23684</c:v>
                </c:pt>
                <c:pt idx="70">
                  <c:v>0.22588</c:v>
                </c:pt>
                <c:pt idx="71">
                  <c:v>0.214910000000001</c:v>
                </c:pt>
                <c:pt idx="72">
                  <c:v>0.20395</c:v>
                </c:pt>
                <c:pt idx="73">
                  <c:v>0.19298</c:v>
                </c:pt>
                <c:pt idx="74">
                  <c:v>0.18202</c:v>
                </c:pt>
                <c:pt idx="75">
                  <c:v>0.17105</c:v>
                </c:pt>
                <c:pt idx="76">
                  <c:v>0.16009</c:v>
                </c:pt>
                <c:pt idx="77">
                  <c:v>0.14912</c:v>
                </c:pt>
                <c:pt idx="78">
                  <c:v>0.13816</c:v>
                </c:pt>
                <c:pt idx="79">
                  <c:v>0.12719</c:v>
                </c:pt>
                <c:pt idx="80">
                  <c:v>0.11623</c:v>
                </c:pt>
                <c:pt idx="81">
                  <c:v>0.10526</c:v>
                </c:pt>
                <c:pt idx="82">
                  <c:v>0.0943</c:v>
                </c:pt>
                <c:pt idx="83">
                  <c:v>0.08333</c:v>
                </c:pt>
                <c:pt idx="84">
                  <c:v>0.07237</c:v>
                </c:pt>
                <c:pt idx="85">
                  <c:v>0.0614</c:v>
                </c:pt>
                <c:pt idx="86">
                  <c:v>0.05044</c:v>
                </c:pt>
                <c:pt idx="87">
                  <c:v>0.03947</c:v>
                </c:pt>
                <c:pt idx="88">
                  <c:v>0.02851</c:v>
                </c:pt>
                <c:pt idx="89">
                  <c:v>0.01754</c:v>
                </c:pt>
                <c:pt idx="90">
                  <c:v>0.00658000000000003</c:v>
                </c:pt>
              </c:numCache>
            </c:numRef>
          </c:cat>
          <c:val>
            <c:numRef>
              <c:f>SNOMO!$F$10:$F$100</c:f>
              <c:numCache>
                <c:formatCode>General</c:formatCode>
                <c:ptCount val="91"/>
                <c:pt idx="0">
                  <c:v>15260.6</c:v>
                </c:pt>
                <c:pt idx="1">
                  <c:v>19858.5</c:v>
                </c:pt>
                <c:pt idx="2">
                  <c:v>20976.8</c:v>
                </c:pt>
                <c:pt idx="3">
                  <c:v>22097.8</c:v>
                </c:pt>
                <c:pt idx="4">
                  <c:v>22727.8</c:v>
                </c:pt>
                <c:pt idx="5">
                  <c:v>24362.1</c:v>
                </c:pt>
                <c:pt idx="6">
                  <c:v>24836.8</c:v>
                </c:pt>
                <c:pt idx="7">
                  <c:v>25550.5</c:v>
                </c:pt>
                <c:pt idx="8">
                  <c:v>25853.0</c:v>
                </c:pt>
                <c:pt idx="9">
                  <c:v>27429.5</c:v>
                </c:pt>
                <c:pt idx="10">
                  <c:v>27773.3</c:v>
                </c:pt>
                <c:pt idx="11">
                  <c:v>27968.9</c:v>
                </c:pt>
                <c:pt idx="12">
                  <c:v>29304.9</c:v>
                </c:pt>
                <c:pt idx="13">
                  <c:v>29422.9</c:v>
                </c:pt>
                <c:pt idx="14">
                  <c:v>29460.8</c:v>
                </c:pt>
                <c:pt idx="15">
                  <c:v>29488.2</c:v>
                </c:pt>
                <c:pt idx="16">
                  <c:v>29531.2</c:v>
                </c:pt>
                <c:pt idx="17">
                  <c:v>30442.2</c:v>
                </c:pt>
                <c:pt idx="18">
                  <c:v>30720.5</c:v>
                </c:pt>
                <c:pt idx="19">
                  <c:v>33071.5</c:v>
                </c:pt>
                <c:pt idx="20">
                  <c:v>33467.6</c:v>
                </c:pt>
                <c:pt idx="21">
                  <c:v>34645.3</c:v>
                </c:pt>
                <c:pt idx="22">
                  <c:v>34998.1</c:v>
                </c:pt>
                <c:pt idx="23">
                  <c:v>35229.9</c:v>
                </c:pt>
                <c:pt idx="24">
                  <c:v>35476.5</c:v>
                </c:pt>
                <c:pt idx="25">
                  <c:v>35656.3</c:v>
                </c:pt>
                <c:pt idx="26">
                  <c:v>36896.2</c:v>
                </c:pt>
                <c:pt idx="27">
                  <c:v>37089.4</c:v>
                </c:pt>
                <c:pt idx="28">
                  <c:v>38581.4</c:v>
                </c:pt>
                <c:pt idx="29">
                  <c:v>38832.7</c:v>
                </c:pt>
                <c:pt idx="30">
                  <c:v>39089.4</c:v>
                </c:pt>
                <c:pt idx="31">
                  <c:v>39204.4</c:v>
                </c:pt>
                <c:pt idx="32">
                  <c:v>39245.1</c:v>
                </c:pt>
                <c:pt idx="33">
                  <c:v>39328.8</c:v>
                </c:pt>
                <c:pt idx="34">
                  <c:v>39661.1</c:v>
                </c:pt>
                <c:pt idx="35">
                  <c:v>39837.2</c:v>
                </c:pt>
                <c:pt idx="36">
                  <c:v>39905.6</c:v>
                </c:pt>
                <c:pt idx="37">
                  <c:v>40879.5</c:v>
                </c:pt>
                <c:pt idx="38">
                  <c:v>41675.2</c:v>
                </c:pt>
                <c:pt idx="39">
                  <c:v>41725.2</c:v>
                </c:pt>
                <c:pt idx="40">
                  <c:v>41922.4</c:v>
                </c:pt>
                <c:pt idx="41">
                  <c:v>42016.5</c:v>
                </c:pt>
                <c:pt idx="42">
                  <c:v>42317.8</c:v>
                </c:pt>
                <c:pt idx="43">
                  <c:v>42527.4</c:v>
                </c:pt>
                <c:pt idx="44">
                  <c:v>42933.9</c:v>
                </c:pt>
                <c:pt idx="45">
                  <c:v>43071.5</c:v>
                </c:pt>
                <c:pt idx="46">
                  <c:v>43261.6</c:v>
                </c:pt>
                <c:pt idx="47">
                  <c:v>43566.2</c:v>
                </c:pt>
                <c:pt idx="48">
                  <c:v>43595.4</c:v>
                </c:pt>
                <c:pt idx="49">
                  <c:v>43665.7</c:v>
                </c:pt>
                <c:pt idx="50">
                  <c:v>43710.3</c:v>
                </c:pt>
                <c:pt idx="51">
                  <c:v>44042.0</c:v>
                </c:pt>
                <c:pt idx="52">
                  <c:v>44084.6</c:v>
                </c:pt>
                <c:pt idx="53">
                  <c:v>47178.4</c:v>
                </c:pt>
                <c:pt idx="54">
                  <c:v>47553.7</c:v>
                </c:pt>
                <c:pt idx="55">
                  <c:v>49367.5</c:v>
                </c:pt>
                <c:pt idx="56">
                  <c:v>49586.7</c:v>
                </c:pt>
                <c:pt idx="57">
                  <c:v>50273.9</c:v>
                </c:pt>
                <c:pt idx="58">
                  <c:v>50395.3</c:v>
                </c:pt>
                <c:pt idx="59">
                  <c:v>50609.2</c:v>
                </c:pt>
                <c:pt idx="60">
                  <c:v>51054.9</c:v>
                </c:pt>
                <c:pt idx="61">
                  <c:v>51262.2</c:v>
                </c:pt>
                <c:pt idx="62">
                  <c:v>51696.1</c:v>
                </c:pt>
                <c:pt idx="63">
                  <c:v>52311.5</c:v>
                </c:pt>
                <c:pt idx="64">
                  <c:v>52318.7</c:v>
                </c:pt>
                <c:pt idx="65">
                  <c:v>52500.7</c:v>
                </c:pt>
                <c:pt idx="66">
                  <c:v>54845.4</c:v>
                </c:pt>
                <c:pt idx="67">
                  <c:v>55563.1</c:v>
                </c:pt>
                <c:pt idx="68">
                  <c:v>56607.6</c:v>
                </c:pt>
                <c:pt idx="69">
                  <c:v>58922.1</c:v>
                </c:pt>
                <c:pt idx="70">
                  <c:v>59628.5</c:v>
                </c:pt>
                <c:pt idx="71">
                  <c:v>60269.0</c:v>
                </c:pt>
                <c:pt idx="72">
                  <c:v>60672.5</c:v>
                </c:pt>
                <c:pt idx="73">
                  <c:v>60925.3</c:v>
                </c:pt>
                <c:pt idx="74">
                  <c:v>61491.2</c:v>
                </c:pt>
                <c:pt idx="75">
                  <c:v>62691.2</c:v>
                </c:pt>
                <c:pt idx="76">
                  <c:v>62773.9</c:v>
                </c:pt>
                <c:pt idx="77">
                  <c:v>68872.8</c:v>
                </c:pt>
                <c:pt idx="78">
                  <c:v>69106.1</c:v>
                </c:pt>
                <c:pt idx="79">
                  <c:v>69172.7</c:v>
                </c:pt>
                <c:pt idx="80">
                  <c:v>69531.1</c:v>
                </c:pt>
                <c:pt idx="81">
                  <c:v>73459.7</c:v>
                </c:pt>
                <c:pt idx="82">
                  <c:v>77110.5</c:v>
                </c:pt>
                <c:pt idx="83">
                  <c:v>77854.8</c:v>
                </c:pt>
                <c:pt idx="84">
                  <c:v>78021.3</c:v>
                </c:pt>
                <c:pt idx="85">
                  <c:v>79101.9</c:v>
                </c:pt>
                <c:pt idx="86">
                  <c:v>79434.1</c:v>
                </c:pt>
                <c:pt idx="87">
                  <c:v>80308.0</c:v>
                </c:pt>
                <c:pt idx="88">
                  <c:v>80840.5</c:v>
                </c:pt>
                <c:pt idx="89">
                  <c:v>82216.1</c:v>
                </c:pt>
                <c:pt idx="90">
                  <c:v>97248.1</c:v>
                </c:pt>
              </c:numCache>
            </c:numRef>
          </c:val>
          <c:smooth val="0"/>
        </c:ser>
        <c:dLbls>
          <c:showLegendKey val="0"/>
          <c:showVal val="0"/>
          <c:showCatName val="0"/>
          <c:showSerName val="0"/>
          <c:showPercent val="0"/>
          <c:showBubbleSize val="0"/>
        </c:dLbls>
        <c:marker val="1"/>
        <c:smooth val="0"/>
        <c:axId val="-2058111496"/>
        <c:axId val="-2058108488"/>
      </c:lineChart>
      <c:catAx>
        <c:axId val="-2058111496"/>
        <c:scaling>
          <c:orientation val="minMax"/>
        </c:scaling>
        <c:delete val="0"/>
        <c:axPos val="b"/>
        <c:numFmt formatCode="0.00" sourceLinked="1"/>
        <c:majorTickMark val="out"/>
        <c:minorTickMark val="none"/>
        <c:tickLblPos val="nextTo"/>
        <c:crossAx val="-2058108488"/>
        <c:crosses val="autoZero"/>
        <c:auto val="1"/>
        <c:lblAlgn val="ctr"/>
        <c:lblOffset val="100"/>
        <c:noMultiLvlLbl val="0"/>
      </c:catAx>
      <c:valAx>
        <c:axId val="-2058108488"/>
        <c:scaling>
          <c:orientation val="minMax"/>
        </c:scaling>
        <c:delete val="0"/>
        <c:axPos val="l"/>
        <c:majorGridlines/>
        <c:numFmt formatCode="General" sourceLinked="1"/>
        <c:majorTickMark val="out"/>
        <c:minorTickMark val="none"/>
        <c:tickLblPos val="nextTo"/>
        <c:crossAx val="-2058111496"/>
        <c:crosses val="autoZero"/>
        <c:crossBetween val="between"/>
      </c:valAx>
      <c:spPr>
        <a:solidFill>
          <a:schemeClr val="bg1"/>
        </a:solidFill>
      </c:spPr>
    </c:plotArea>
    <c:legend>
      <c:legendPos val="r"/>
      <c:layout/>
      <c:overlay val="0"/>
    </c:legend>
    <c:plotVisOnly val="1"/>
    <c:dispBlanksAs val="gap"/>
    <c:showDLblsOverMax val="0"/>
  </c:chart>
  <c:spPr>
    <a:solidFill>
      <a:srgbClr val="FFFFFF"/>
    </a:solidFill>
  </c:sp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0.7381</cdr:x>
      <cdr:y>0.23881</cdr:y>
    </cdr:from>
    <cdr:to>
      <cdr:x>0.7381</cdr:x>
      <cdr:y>0.77612</cdr:y>
    </cdr:to>
    <cdr:sp macro="" textlink="">
      <cdr:nvSpPr>
        <cdr:cNvPr id="3" name="Straight Connector 2"/>
        <cdr:cNvSpPr/>
      </cdr:nvSpPr>
      <cdr:spPr>
        <a:xfrm xmlns:a="http://schemas.openxmlformats.org/drawingml/2006/main" rot="5400000">
          <a:off x="3352800" y="2590800"/>
          <a:ext cx="2743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0.14286</cdr:x>
      <cdr:y>0.22388</cdr:y>
    </cdr:from>
    <cdr:to>
      <cdr:x>0.66667</cdr:x>
      <cdr:y>0.22388</cdr:y>
    </cdr:to>
    <cdr:sp macro="" textlink="">
      <cdr:nvSpPr>
        <cdr:cNvPr id="5" name="Straight Connector 4"/>
        <cdr:cNvSpPr/>
      </cdr:nvSpPr>
      <cdr:spPr>
        <a:xfrm xmlns:a="http://schemas.openxmlformats.org/drawingml/2006/main">
          <a:off x="914400" y="1143000"/>
          <a:ext cx="33528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0.38095</cdr:x>
      <cdr:y>0</cdr:y>
    </cdr:from>
    <cdr:to>
      <cdr:x>0.52381</cdr:x>
      <cdr:y>0.17911</cdr:y>
    </cdr:to>
    <cdr:sp macro="" textlink="">
      <cdr:nvSpPr>
        <cdr:cNvPr id="6" name="TextBox 5"/>
        <cdr:cNvSpPr txBox="1"/>
      </cdr:nvSpPr>
      <cdr:spPr>
        <a:xfrm xmlns:a="http://schemas.openxmlformats.org/drawingml/2006/main">
          <a:off x="1828800" y="0"/>
          <a:ext cx="685814" cy="65511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smtClean="0"/>
            <a:t>95</a:t>
          </a:r>
          <a:r>
            <a:rPr lang="en-US" sz="1800" baseline="30000" dirty="0" smtClean="0"/>
            <a:t>th</a:t>
          </a:r>
          <a:r>
            <a:rPr lang="en-US" sz="1800" dirty="0" smtClean="0"/>
            <a:t> Percentile Value</a:t>
          </a:r>
          <a:endParaRPr lang="en-US" sz="1800" dirty="0"/>
        </a:p>
      </cdr:txBody>
    </cdr:sp>
  </cdr:relSizeAnchor>
</c:userShapes>
</file>

<file path=ppt/drawings/drawing2.xml><?xml version="1.0" encoding="utf-8"?>
<c:userShapes xmlns:c="http://schemas.openxmlformats.org/drawingml/2006/chart">
  <cdr:relSizeAnchor xmlns:cdr="http://schemas.openxmlformats.org/drawingml/2006/chartDrawing">
    <cdr:from>
      <cdr:x>0.42857</cdr:x>
      <cdr:y>0.375</cdr:y>
    </cdr:from>
    <cdr:to>
      <cdr:x>0.42857</cdr:x>
      <cdr:y>0.91231</cdr:y>
    </cdr:to>
    <cdr:sp macro="" textlink="">
      <cdr:nvSpPr>
        <cdr:cNvPr id="3" name="Straight Connector 2"/>
        <cdr:cNvSpPr/>
      </cdr:nvSpPr>
      <cdr:spPr>
        <a:xfrm xmlns:a="http://schemas.openxmlformats.org/drawingml/2006/main" rot="5400000">
          <a:off x="1074767" y="2354233"/>
          <a:ext cx="1965266"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0.07937</cdr:x>
      <cdr:y>0.72917</cdr:y>
    </cdr:from>
    <cdr:to>
      <cdr:x>0.60318</cdr:x>
      <cdr:y>0.72917</cdr:y>
    </cdr:to>
    <cdr:sp macro="" textlink="">
      <cdr:nvSpPr>
        <cdr:cNvPr id="5" name="Straight Connector 4"/>
        <cdr:cNvSpPr/>
      </cdr:nvSpPr>
      <cdr:spPr>
        <a:xfrm xmlns:a="http://schemas.openxmlformats.org/drawingml/2006/main">
          <a:off x="381000" y="2667000"/>
          <a:ext cx="2514602"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0.15873</cdr:x>
      <cdr:y>0.5</cdr:y>
    </cdr:from>
    <cdr:to>
      <cdr:x>0.30159</cdr:x>
      <cdr:y>0.67911</cdr:y>
    </cdr:to>
    <cdr:sp macro="" textlink="">
      <cdr:nvSpPr>
        <cdr:cNvPr id="6" name="TextBox 5"/>
        <cdr:cNvSpPr txBox="1"/>
      </cdr:nvSpPr>
      <cdr:spPr>
        <a:xfrm xmlns:a="http://schemas.openxmlformats.org/drawingml/2006/main">
          <a:off x="762000" y="1828800"/>
          <a:ext cx="685813" cy="65511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smtClean="0"/>
            <a:t>25.5</a:t>
          </a:r>
          <a:r>
            <a:rPr lang="en-US" sz="1800" baseline="30000" dirty="0" smtClean="0"/>
            <a:t>th</a:t>
          </a:r>
          <a:r>
            <a:rPr lang="en-US" sz="1800" dirty="0" smtClean="0"/>
            <a:t> Percentile Value</a:t>
          </a:r>
          <a:endParaRPr lang="en-US" sz="1800" dirty="0"/>
        </a:p>
      </cdr:txBody>
    </cdr:sp>
  </cdr:relSizeAnchor>
</c:userShapes>
</file>

<file path=ppt/drawings/drawing3.xml><?xml version="1.0" encoding="utf-8"?>
<c:userShapes xmlns:c="http://schemas.openxmlformats.org/drawingml/2006/chart">
  <cdr:relSizeAnchor xmlns:cdr="http://schemas.openxmlformats.org/drawingml/2006/chartDrawing">
    <cdr:from>
      <cdr:x>0.7381</cdr:x>
      <cdr:y>0.23881</cdr:y>
    </cdr:from>
    <cdr:to>
      <cdr:x>0.7381</cdr:x>
      <cdr:y>0.77612</cdr:y>
    </cdr:to>
    <cdr:sp macro="" textlink="">
      <cdr:nvSpPr>
        <cdr:cNvPr id="3" name="Straight Connector 2"/>
        <cdr:cNvSpPr/>
      </cdr:nvSpPr>
      <cdr:spPr>
        <a:xfrm xmlns:a="http://schemas.openxmlformats.org/drawingml/2006/main" rot="5400000">
          <a:off x="3352800" y="2590800"/>
          <a:ext cx="2743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0.14286</cdr:x>
      <cdr:y>0.22388</cdr:y>
    </cdr:from>
    <cdr:to>
      <cdr:x>0.66667</cdr:x>
      <cdr:y>0.22388</cdr:y>
    </cdr:to>
    <cdr:sp macro="" textlink="">
      <cdr:nvSpPr>
        <cdr:cNvPr id="5" name="Straight Connector 4"/>
        <cdr:cNvSpPr/>
      </cdr:nvSpPr>
      <cdr:spPr>
        <a:xfrm xmlns:a="http://schemas.openxmlformats.org/drawingml/2006/main">
          <a:off x="914400" y="1143000"/>
          <a:ext cx="33528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0.38028</cdr:x>
      <cdr:y>0.03571</cdr:y>
    </cdr:from>
    <cdr:to>
      <cdr:x>0.52314</cdr:x>
      <cdr:y>0.21482</cdr:y>
    </cdr:to>
    <cdr:sp macro="" textlink="">
      <cdr:nvSpPr>
        <cdr:cNvPr id="6" name="TextBox 5"/>
        <cdr:cNvSpPr txBox="1"/>
      </cdr:nvSpPr>
      <cdr:spPr>
        <a:xfrm xmlns:a="http://schemas.openxmlformats.org/drawingml/2006/main">
          <a:off x="2057400" y="152400"/>
          <a:ext cx="772886" cy="764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smtClean="0"/>
            <a:t>95</a:t>
          </a:r>
          <a:r>
            <a:rPr lang="en-US" sz="1800" baseline="30000" dirty="0" smtClean="0"/>
            <a:t>th</a:t>
          </a:r>
          <a:r>
            <a:rPr lang="en-US" sz="1800" dirty="0" smtClean="0"/>
            <a:t> Percentile Value</a:t>
          </a:r>
          <a:endParaRPr lang="en-US" sz="18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743C849-35EC-4F1F-9741-D60786932B73}" type="datetimeFigureOut">
              <a:rPr lang="en-US" smtClean="0"/>
              <a:pPr/>
              <a:t>9/30/19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92337825-75C0-4E99-BF01-91BCC2AB0784}" type="slidenum">
              <a:rPr lang="en-US" smtClean="0"/>
              <a:pPr/>
              <a:t>‹#›</a:t>
            </a:fld>
            <a:endParaRPr lang="en-US"/>
          </a:p>
        </p:txBody>
      </p:sp>
    </p:spTree>
    <p:extLst>
      <p:ext uri="{BB962C8B-B14F-4D97-AF65-F5344CB8AC3E}">
        <p14:creationId xmlns:p14="http://schemas.microsoft.com/office/powerpoint/2010/main" val="40472514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63DF534E-86B3-41ED-BE4C-8565CEA519B6}" type="datetimeFigureOut">
              <a:rPr lang="en-US" smtClean="0"/>
              <a:pPr/>
              <a:t>9/30/19</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98450CE-7B98-48C7-BCBE-C737B9AB43C8}" type="slidenum">
              <a:rPr lang="en-US" smtClean="0"/>
              <a:pPr/>
              <a:t>‹#›</a:t>
            </a:fld>
            <a:endParaRPr lang="en-US"/>
          </a:p>
        </p:txBody>
      </p:sp>
    </p:spTree>
    <p:extLst>
      <p:ext uri="{BB962C8B-B14F-4D97-AF65-F5344CB8AC3E}">
        <p14:creationId xmlns:p14="http://schemas.microsoft.com/office/powerpoint/2010/main" val="4267219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 said 20 cm, so clearly</a:t>
            </a:r>
            <a:r>
              <a:rPr lang="en-US" baseline="0" dirty="0" smtClean="0"/>
              <a:t> Ryan vs. Jessica is worse than Teddy </a:t>
            </a:r>
            <a:r>
              <a:rPr lang="en-US" baseline="0" dirty="0" err="1" smtClean="0"/>
              <a:t>vs</a:t>
            </a:r>
            <a:r>
              <a:rPr lang="en-US" baseline="0" dirty="0" smtClean="0"/>
              <a:t> Eric.</a:t>
            </a:r>
            <a:endParaRPr lang="en-US" dirty="0"/>
          </a:p>
        </p:txBody>
      </p:sp>
      <p:sp>
        <p:nvSpPr>
          <p:cNvPr id="4" name="Slide Number Placeholder 3"/>
          <p:cNvSpPr>
            <a:spLocks noGrp="1"/>
          </p:cNvSpPr>
          <p:nvPr>
            <p:ph type="sldNum" sz="quarter" idx="10"/>
          </p:nvPr>
        </p:nvSpPr>
        <p:spPr/>
        <p:txBody>
          <a:bodyPr/>
          <a:lstStyle/>
          <a:p>
            <a:fld id="{2B02CFFA-237C-9546-9B53-7878028D85B6}" type="slidenum">
              <a:rPr lang="en-US" smtClean="0"/>
              <a:t>51</a:t>
            </a:fld>
            <a:endParaRPr lang="en-US"/>
          </a:p>
        </p:txBody>
      </p:sp>
    </p:spTree>
    <p:extLst>
      <p:ext uri="{BB962C8B-B14F-4D97-AF65-F5344CB8AC3E}">
        <p14:creationId xmlns:p14="http://schemas.microsoft.com/office/powerpoint/2010/main" val="335079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8450CE-7B98-48C7-BCBE-C737B9AB43C8}" type="slidenum">
              <a:rPr lang="en-US" smtClean="0"/>
              <a:pPr/>
              <a:t>73</a:t>
            </a:fld>
            <a:endParaRPr lang="en-US"/>
          </a:p>
        </p:txBody>
      </p:sp>
    </p:spTree>
    <p:extLst>
      <p:ext uri="{BB962C8B-B14F-4D97-AF65-F5344CB8AC3E}">
        <p14:creationId xmlns:p14="http://schemas.microsoft.com/office/powerpoint/2010/main" val="400529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ED118DC-68E6-CA44-AE7D-E2BDC208E2B2}" type="datetime1">
              <a:rPr lang="en-US" smtClean="0"/>
              <a:t>9/30/19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A026FD1-D12A-489A-B68F-B395D71EE31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B16C203-6B03-C64C-8562-BD54E1E5DF92}" type="datetime1">
              <a:rPr lang="en-US" smtClean="0"/>
              <a:t>9/30/19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A1D537-6518-4353-B238-5E97078A133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B6E630-234C-CE4F-AE22-E1E95B1A5E0A}" type="datetime1">
              <a:rPr lang="en-US" smtClean="0"/>
              <a:t>9/30/19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85B2A9-A6EE-4401-A17E-313C85926CC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1534628-9BF6-CC49-9DB0-71BF5B26A7FD}" type="datetime1">
              <a:rPr lang="en-US" smtClean="0"/>
              <a:t>9/30/19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8996027-FF0E-4285-9228-27298DAE209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C8101CE-B6D3-3041-800B-F85309A400D2}" type="datetime1">
              <a:rPr lang="en-US" smtClean="0"/>
              <a:t>9/30/19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3C50A2-85F8-42DD-B5F4-5845E72F2F2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D1F3C15-EB62-674E-98F6-DF82A7EF6911}" type="datetime1">
              <a:rPr lang="en-US" smtClean="0"/>
              <a:t>9/30/19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83EAFB4-3EE4-4238-9CA7-F4342B6334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B7E96D2-7009-D942-A081-7BB73F9A1AE1}" type="datetime1">
              <a:rPr lang="en-US" smtClean="0"/>
              <a:t>9/30/19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4E80CD0-94F4-417E-AA57-4AB2241D9CB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8B0F762-59DD-4947-AF29-D2D26F77EFAD}" type="datetime1">
              <a:rPr lang="en-US" smtClean="0"/>
              <a:t>9/30/19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4EF40A4-3685-466A-89FD-845C5FAA54B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5CC2A-7D2E-EC49-936D-072DD41D1031}" type="datetime1">
              <a:rPr lang="en-US" smtClean="0"/>
              <a:t>9/30/19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D82150-27AD-43A4-B273-613CC650DAC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34D5B57-5C5E-DD4B-9439-99D13C50DB35}" type="datetime1">
              <a:rPr lang="en-US" smtClean="0"/>
              <a:t>9/30/19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1C036B-CE47-467C-973D-29034C7DFF3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B060CA4-DEE2-D344-835E-D67400CEC236}" type="datetime1">
              <a:rPr lang="en-US" smtClean="0"/>
              <a:t>9/30/19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670CA1E-33E4-4828-A6BE-D644D1AB4C1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0C9B850-8C3A-E144-8816-E2E293DBCD10}" type="datetime1">
              <a:rPr lang="en-US" smtClean="0"/>
              <a:t>9/30/19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34DCCC7-851D-4F4A-A6A6-56074DB13C8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en.wikipedia.org/wiki/Moment_(mathematics" TargetMode="External"/><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en.wikipedia.org/wiki/Moment_(mathematics" TargetMode="External"/><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s.scipy.org/doc/scipy/reference/generated/scipy.stats.binom.html" TargetMode="Externa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mathworks.com/help/matlab/math/random-numbers-with-specific-mean-and-variance.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scipy.org/doc/numpy-1.14.0/reference/generated/numpy.random.normal.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85.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0882" y="217955"/>
            <a:ext cx="8314765" cy="1350869"/>
          </a:xfrm>
        </p:spPr>
        <p:txBody>
          <a:bodyPr>
            <a:normAutofit/>
          </a:bodyPr>
          <a:lstStyle/>
          <a:p>
            <a:r>
              <a:rPr lang="en-US" sz="3600" dirty="0" smtClean="0"/>
              <a:t>CEE 465/CEWA 565: Data Analysis:  Week 2</a:t>
            </a:r>
            <a:endParaRPr lang="en-US" sz="3600" dirty="0"/>
          </a:p>
        </p:txBody>
      </p:sp>
      <p:sp>
        <p:nvSpPr>
          <p:cNvPr id="3" name="Subtitle 2"/>
          <p:cNvSpPr>
            <a:spLocks noGrp="1"/>
          </p:cNvSpPr>
          <p:nvPr>
            <p:ph type="subTitle" idx="1"/>
          </p:nvPr>
        </p:nvSpPr>
        <p:spPr>
          <a:xfrm>
            <a:off x="1371600" y="5251824"/>
            <a:ext cx="6400800" cy="1529976"/>
          </a:xfrm>
        </p:spPr>
        <p:txBody>
          <a:bodyPr>
            <a:normAutofit lnSpcReduction="10000"/>
          </a:bodyPr>
          <a:lstStyle/>
          <a:p>
            <a:r>
              <a:rPr lang="en-US" dirty="0" smtClean="0"/>
              <a:t>Jessica Lundquist, Civil and Environmental Engineering, UW, </a:t>
            </a:r>
            <a:r>
              <a:rPr lang="en-US" smtClean="0"/>
              <a:t>Fall 2019</a:t>
            </a:r>
            <a:endParaRPr lang="en-US" dirty="0"/>
          </a:p>
        </p:txBody>
      </p:sp>
      <p:pic>
        <p:nvPicPr>
          <p:cNvPr id="5" name="Picture 4" descr="Mountain2Se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24000"/>
            <a:ext cx="9144000" cy="3504847"/>
          </a:xfrm>
          <a:prstGeom prst="rect">
            <a:avLst/>
          </a:prstGeom>
        </p:spPr>
      </p:pic>
      <p:sp>
        <p:nvSpPr>
          <p:cNvPr id="4" name="Slide Number Placeholder 3"/>
          <p:cNvSpPr>
            <a:spLocks noGrp="1"/>
          </p:cNvSpPr>
          <p:nvPr>
            <p:ph type="sldNum" sz="quarter" idx="12"/>
          </p:nvPr>
        </p:nvSpPr>
        <p:spPr/>
        <p:txBody>
          <a:bodyPr/>
          <a:lstStyle/>
          <a:p>
            <a:pPr>
              <a:defRPr/>
            </a:pPr>
            <a:fld id="{4A026FD1-D12A-489A-B68F-B395D71EE314}" type="slidenum">
              <a:rPr lang="en-US" smtClean="0"/>
              <a:pPr>
                <a:defRPr/>
              </a:pPr>
              <a:t>1</a:t>
            </a:fld>
            <a:endParaRPr lang="en-US"/>
          </a:p>
        </p:txBody>
      </p:sp>
    </p:spTree>
    <p:extLst>
      <p:ext uri="{BB962C8B-B14F-4D97-AF65-F5344CB8AC3E}">
        <p14:creationId xmlns:p14="http://schemas.microsoft.com/office/powerpoint/2010/main" val="9835922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5828" y="274638"/>
            <a:ext cx="4570971" cy="2437986"/>
          </a:xfrm>
        </p:spPr>
        <p:txBody>
          <a:bodyPr/>
          <a:lstStyle/>
          <a:p>
            <a:r>
              <a:rPr lang="en-US" dirty="0" smtClean="0"/>
              <a:t>Axis Limits and Perspective:</a:t>
            </a:r>
            <a:r>
              <a:rPr lang="en-US" dirty="0"/>
              <a:t/>
            </a:r>
            <a:br>
              <a:rPr lang="en-US" dirty="0"/>
            </a:br>
            <a:r>
              <a:rPr lang="en-US" dirty="0" smtClean="0"/>
              <a:t>Is </a:t>
            </a:r>
            <a:r>
              <a:rPr lang="en-US" dirty="0"/>
              <a:t>there a trend in this data?</a:t>
            </a:r>
          </a:p>
        </p:txBody>
      </p:sp>
      <p:sp>
        <p:nvSpPr>
          <p:cNvPr id="4" name="Slide Number Placeholder 3"/>
          <p:cNvSpPr>
            <a:spLocks noGrp="1"/>
          </p:cNvSpPr>
          <p:nvPr>
            <p:ph type="sldNum" sz="quarter" idx="12"/>
          </p:nvPr>
        </p:nvSpPr>
        <p:spPr/>
        <p:txBody>
          <a:bodyPr/>
          <a:lstStyle/>
          <a:p>
            <a:fld id="{BB6751D2-F9AA-3046-8590-410BE7667870}" type="slidenum">
              <a:rPr lang="en-US" smtClean="0"/>
              <a:t>10</a:t>
            </a:fld>
            <a:endParaRPr lang="en-US"/>
          </a:p>
        </p:txBody>
      </p:sp>
      <p:pic>
        <p:nvPicPr>
          <p:cNvPr id="3" name="Picture 2" descr="CEE599xyex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17" y="-136525"/>
            <a:ext cx="2785206" cy="6858000"/>
          </a:xfrm>
          <a:prstGeom prst="rect">
            <a:avLst/>
          </a:prstGeom>
        </p:spPr>
      </p:pic>
    </p:spTree>
    <p:extLst>
      <p:ext uri="{BB962C8B-B14F-4D97-AF65-F5344CB8AC3E}">
        <p14:creationId xmlns:p14="http://schemas.microsoft.com/office/powerpoint/2010/main" val="39484846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 limits and perspective:</a:t>
            </a:r>
            <a:br>
              <a:rPr lang="en-US" dirty="0" smtClean="0"/>
            </a:br>
            <a:r>
              <a:rPr lang="en-US" dirty="0" smtClean="0"/>
              <a:t>Is </a:t>
            </a:r>
            <a:r>
              <a:rPr lang="en-US" dirty="0"/>
              <a:t>there a trend in this data?</a:t>
            </a:r>
          </a:p>
        </p:txBody>
      </p:sp>
      <p:sp>
        <p:nvSpPr>
          <p:cNvPr id="4" name="Slide Number Placeholder 3"/>
          <p:cNvSpPr>
            <a:spLocks noGrp="1"/>
          </p:cNvSpPr>
          <p:nvPr>
            <p:ph type="sldNum" sz="quarter" idx="12"/>
          </p:nvPr>
        </p:nvSpPr>
        <p:spPr/>
        <p:txBody>
          <a:bodyPr/>
          <a:lstStyle/>
          <a:p>
            <a:fld id="{BB6751D2-F9AA-3046-8590-410BE7667870}" type="slidenum">
              <a:rPr lang="en-US" smtClean="0"/>
              <a:t>11</a:t>
            </a:fld>
            <a:endParaRPr lang="en-US"/>
          </a:p>
        </p:txBody>
      </p:sp>
      <p:pic>
        <p:nvPicPr>
          <p:cNvPr id="5" name="Picture 4" descr="CEE599xyex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300" y="1692910"/>
            <a:ext cx="5273040" cy="4663440"/>
          </a:xfrm>
          <a:prstGeom prst="rect">
            <a:avLst/>
          </a:prstGeom>
        </p:spPr>
      </p:pic>
    </p:spTree>
    <p:extLst>
      <p:ext uri="{BB962C8B-B14F-4D97-AF65-F5344CB8AC3E}">
        <p14:creationId xmlns:p14="http://schemas.microsoft.com/office/powerpoint/2010/main" val="14509038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Secrets of my dataset	</a:t>
            </a:r>
            <a:endParaRPr lang="en-US" dirty="0"/>
          </a:p>
        </p:txBody>
      </p:sp>
      <p:sp>
        <p:nvSpPr>
          <p:cNvPr id="3" name="Content Placeholder 2"/>
          <p:cNvSpPr>
            <a:spLocks noGrp="1"/>
          </p:cNvSpPr>
          <p:nvPr>
            <p:ph idx="1"/>
          </p:nvPr>
        </p:nvSpPr>
        <p:spPr/>
        <p:txBody>
          <a:bodyPr/>
          <a:lstStyle/>
          <a:p>
            <a:r>
              <a:rPr lang="en-US" dirty="0" smtClean="0"/>
              <a:t>I made up 20 numbers</a:t>
            </a:r>
          </a:p>
          <a:p>
            <a:r>
              <a:rPr lang="en-US" dirty="0" smtClean="0"/>
              <a:t>X = 1:20;</a:t>
            </a:r>
          </a:p>
          <a:p>
            <a:r>
              <a:rPr lang="en-US" dirty="0" smtClean="0"/>
              <a:t>Y= x+10.*</a:t>
            </a:r>
            <a:r>
              <a:rPr lang="en-US" dirty="0" err="1" smtClean="0"/>
              <a:t>randn</a:t>
            </a:r>
            <a:r>
              <a:rPr lang="en-US" dirty="0" smtClean="0"/>
              <a:t>(1,20);</a:t>
            </a:r>
          </a:p>
          <a:p>
            <a:r>
              <a:rPr lang="en-US" dirty="0" smtClean="0"/>
              <a:t>This is a line with a lot of normally distributed noise.</a:t>
            </a:r>
          </a:p>
          <a:p>
            <a:r>
              <a:rPr lang="en-US" dirty="0" smtClean="0"/>
              <a:t>There is a trend in this data, but it is hard to detect.</a:t>
            </a:r>
          </a:p>
        </p:txBody>
      </p:sp>
      <p:sp>
        <p:nvSpPr>
          <p:cNvPr id="4" name="Slide Number Placeholder 3"/>
          <p:cNvSpPr>
            <a:spLocks noGrp="1"/>
          </p:cNvSpPr>
          <p:nvPr>
            <p:ph type="sldNum" sz="quarter" idx="12"/>
          </p:nvPr>
        </p:nvSpPr>
        <p:spPr/>
        <p:txBody>
          <a:bodyPr/>
          <a:lstStyle/>
          <a:p>
            <a:fld id="{BB6751D2-F9AA-3046-8590-410BE7667870}" type="slidenum">
              <a:rPr lang="en-US" smtClean="0"/>
              <a:t>12</a:t>
            </a:fld>
            <a:endParaRPr lang="en-US"/>
          </a:p>
        </p:txBody>
      </p:sp>
    </p:spTree>
    <p:extLst>
      <p:ext uri="{BB962C8B-B14F-4D97-AF65-F5344CB8AC3E}">
        <p14:creationId xmlns:p14="http://schemas.microsoft.com/office/powerpoint/2010/main" val="15371381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Reporting of Numbers</a:t>
            </a:r>
            <a:endParaRPr lang="en-US" dirty="0"/>
          </a:p>
        </p:txBody>
      </p:sp>
      <p:sp>
        <p:nvSpPr>
          <p:cNvPr id="3" name="Content Placeholder 2"/>
          <p:cNvSpPr>
            <a:spLocks noGrp="1"/>
          </p:cNvSpPr>
          <p:nvPr>
            <p:ph idx="1"/>
          </p:nvPr>
        </p:nvSpPr>
        <p:spPr/>
        <p:txBody>
          <a:bodyPr/>
          <a:lstStyle/>
          <a:p>
            <a:r>
              <a:rPr lang="en-US" dirty="0" smtClean="0"/>
              <a:t>Significant figures</a:t>
            </a:r>
          </a:p>
          <a:p>
            <a:r>
              <a:rPr lang="en-US" dirty="0" smtClean="0"/>
              <a:t>Units</a:t>
            </a:r>
          </a:p>
          <a:p>
            <a:r>
              <a:rPr lang="en-US" dirty="0" smtClean="0"/>
              <a:t>Think about our pole in the snow (thumbs up or thumbs down).  </a:t>
            </a:r>
          </a:p>
          <a:p>
            <a:pPr lvl="1"/>
            <a:r>
              <a:rPr lang="en-US" dirty="0" smtClean="0"/>
              <a:t>Should I tell you that the snow depth 20.2315 cm?  </a:t>
            </a:r>
          </a:p>
          <a:p>
            <a:pPr lvl="1"/>
            <a:r>
              <a:rPr lang="en-US" dirty="0" smtClean="0"/>
              <a:t>Should I tell you that the snow depth is 2023 mm?</a:t>
            </a:r>
          </a:p>
        </p:txBody>
      </p:sp>
      <p:sp>
        <p:nvSpPr>
          <p:cNvPr id="4" name="Slide Number Placeholder 3"/>
          <p:cNvSpPr>
            <a:spLocks noGrp="1"/>
          </p:cNvSpPr>
          <p:nvPr>
            <p:ph type="sldNum" sz="quarter" idx="12"/>
          </p:nvPr>
        </p:nvSpPr>
        <p:spPr/>
        <p:txBody>
          <a:bodyPr/>
          <a:lstStyle/>
          <a:p>
            <a:fld id="{74762C12-4B9D-6240-8803-F6FB9DF30084}" type="slidenum">
              <a:rPr lang="en-US" smtClean="0"/>
              <a:t>13</a:t>
            </a:fld>
            <a:endParaRPr lang="en-US"/>
          </a:p>
        </p:txBody>
      </p:sp>
    </p:spTree>
    <p:extLst>
      <p:ext uri="{BB962C8B-B14F-4D97-AF65-F5344CB8AC3E}">
        <p14:creationId xmlns:p14="http://schemas.microsoft.com/office/powerpoint/2010/main" val="11809456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Reporting of Numbers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Significant figures</a:t>
            </a:r>
          </a:p>
          <a:p>
            <a:r>
              <a:rPr lang="en-US" dirty="0" smtClean="0"/>
              <a:t>Think about our pole in the snow.</a:t>
            </a:r>
          </a:p>
          <a:p>
            <a:r>
              <a:rPr lang="en-US" dirty="0" smtClean="0"/>
              <a:t>For each number you report, consider the certainty with which you know that number, and don’t include any more precision than that.</a:t>
            </a:r>
          </a:p>
          <a:p>
            <a:r>
              <a:rPr lang="en-US" dirty="0" smtClean="0"/>
              <a:t>Note: Rounding errors – the computer needs to include many numbers past the decimal point to avoid rounding errors (so don</a:t>
            </a:r>
            <a:r>
              <a:rPr lang="fr-FR" dirty="0" smtClean="0"/>
              <a:t>’</a:t>
            </a:r>
            <a:r>
              <a:rPr lang="en-US" dirty="0" smtClean="0"/>
              <a:t>t truncate number in your code), but also, don’t include every number past the decimal point that the computer saved in your report.</a:t>
            </a:r>
          </a:p>
        </p:txBody>
      </p:sp>
      <p:sp>
        <p:nvSpPr>
          <p:cNvPr id="4" name="Slide Number Placeholder 3"/>
          <p:cNvSpPr>
            <a:spLocks noGrp="1"/>
          </p:cNvSpPr>
          <p:nvPr>
            <p:ph type="sldNum" sz="quarter" idx="12"/>
          </p:nvPr>
        </p:nvSpPr>
        <p:spPr/>
        <p:txBody>
          <a:bodyPr/>
          <a:lstStyle/>
          <a:p>
            <a:fld id="{74762C12-4B9D-6240-8803-F6FB9DF30084}" type="slidenum">
              <a:rPr lang="en-US" smtClean="0"/>
              <a:t>14</a:t>
            </a:fld>
            <a:endParaRPr lang="en-US"/>
          </a:p>
        </p:txBody>
      </p:sp>
    </p:spTree>
    <p:extLst>
      <p:ext uri="{BB962C8B-B14F-4D97-AF65-F5344CB8AC3E}">
        <p14:creationId xmlns:p14="http://schemas.microsoft.com/office/powerpoint/2010/main" val="3336869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1"/>
          <p:cNvSpPr txBox="1">
            <a:spLocks noChangeArrowheads="1"/>
          </p:cNvSpPr>
          <p:nvPr/>
        </p:nvSpPr>
        <p:spPr bwMode="auto">
          <a:xfrm>
            <a:off x="228600" y="381000"/>
            <a:ext cx="8686800" cy="6370638"/>
          </a:xfrm>
          <a:prstGeom prst="rect">
            <a:avLst/>
          </a:prstGeom>
          <a:noFill/>
          <a:ln w="9525">
            <a:noFill/>
            <a:miter lim="800000"/>
            <a:headEnd/>
            <a:tailEnd/>
          </a:ln>
        </p:spPr>
        <p:txBody>
          <a:bodyPr>
            <a:spAutoFit/>
          </a:bodyPr>
          <a:lstStyle/>
          <a:p>
            <a:r>
              <a:rPr lang="en-US" sz="2400" b="1" dirty="0">
                <a:latin typeface="Calibri" pitchFamily="34" charset="0"/>
              </a:rPr>
              <a:t>Population Statistics:</a:t>
            </a:r>
          </a:p>
          <a:p>
            <a:endParaRPr lang="en-US" b="1" dirty="0">
              <a:latin typeface="Calibri" pitchFamily="34" charset="0"/>
            </a:endParaRPr>
          </a:p>
          <a:p>
            <a:r>
              <a:rPr lang="en-US" dirty="0">
                <a:latin typeface="Calibri" pitchFamily="34" charset="0"/>
              </a:rPr>
              <a:t>	</a:t>
            </a:r>
          </a:p>
          <a:p>
            <a:r>
              <a:rPr lang="en-US" dirty="0">
                <a:latin typeface="Calibri" pitchFamily="34" charset="0"/>
              </a:rPr>
              <a:t>The underlying (“true”) statistical characteristics of a probability distribution</a:t>
            </a:r>
          </a:p>
          <a:p>
            <a:endParaRPr lang="en-US" dirty="0">
              <a:latin typeface="Calibri" pitchFamily="34" charset="0"/>
            </a:endParaRPr>
          </a:p>
          <a:p>
            <a:r>
              <a:rPr lang="en-US" dirty="0">
                <a:latin typeface="Calibri" pitchFamily="34" charset="0"/>
              </a:rPr>
              <a:t>OR</a:t>
            </a:r>
          </a:p>
          <a:p>
            <a:r>
              <a:rPr lang="en-US" dirty="0">
                <a:latin typeface="Calibri" pitchFamily="34" charset="0"/>
              </a:rPr>
              <a:t>	</a:t>
            </a:r>
          </a:p>
          <a:p>
            <a:r>
              <a:rPr lang="en-US" dirty="0">
                <a:latin typeface="Calibri" pitchFamily="34" charset="0"/>
              </a:rPr>
              <a:t>(somewhat imprecisely) </a:t>
            </a:r>
          </a:p>
          <a:p>
            <a:r>
              <a:rPr lang="en-US" dirty="0">
                <a:latin typeface="Calibri" pitchFamily="34" charset="0"/>
              </a:rPr>
              <a:t>The statistical characteristics extracted from a large sample from an assumed stationary probability distribution (e.g. statistics from a sample of 1,000 randomly sampled values).</a:t>
            </a:r>
          </a:p>
          <a:p>
            <a:endParaRPr lang="en-US" dirty="0">
              <a:latin typeface="Calibri" pitchFamily="34" charset="0"/>
            </a:endParaRPr>
          </a:p>
          <a:p>
            <a:r>
              <a:rPr lang="en-US" dirty="0">
                <a:latin typeface="Calibri" pitchFamily="34" charset="0"/>
              </a:rPr>
              <a:t>Note: often inferred, but rarely known in practice.  </a:t>
            </a:r>
          </a:p>
          <a:p>
            <a:endParaRPr lang="en-US" dirty="0">
              <a:latin typeface="Calibri" pitchFamily="34" charset="0"/>
            </a:endParaRPr>
          </a:p>
          <a:p>
            <a:r>
              <a:rPr lang="en-US" dirty="0">
                <a:latin typeface="Calibri" pitchFamily="34" charset="0"/>
              </a:rPr>
              <a:t>(In many cases we don’t even know if the samples we have came from the same population or not.)</a:t>
            </a:r>
          </a:p>
          <a:p>
            <a:endParaRPr lang="en-US" dirty="0">
              <a:latin typeface="Calibri" pitchFamily="34" charset="0"/>
            </a:endParaRPr>
          </a:p>
          <a:p>
            <a:r>
              <a:rPr lang="en-US" sz="2400" b="1" dirty="0">
                <a:latin typeface="Calibri" pitchFamily="34" charset="0"/>
              </a:rPr>
              <a:t>Sample statistics:</a:t>
            </a:r>
          </a:p>
          <a:p>
            <a:endParaRPr lang="en-US" b="1" dirty="0">
              <a:latin typeface="Calibri" pitchFamily="34" charset="0"/>
            </a:endParaRPr>
          </a:p>
          <a:p>
            <a:r>
              <a:rPr lang="en-US" dirty="0" smtClean="0">
                <a:latin typeface="Calibri" pitchFamily="34" charset="0"/>
              </a:rPr>
              <a:t>Statistics </a:t>
            </a:r>
            <a:r>
              <a:rPr lang="en-US" dirty="0">
                <a:latin typeface="Calibri" pitchFamily="34" charset="0"/>
              </a:rPr>
              <a:t>from a relatively small sample extracted from a known or unknown probability distribution.</a:t>
            </a:r>
          </a:p>
          <a:p>
            <a:endParaRPr lang="en-US" dirty="0">
              <a:latin typeface="Calibri" pitchFamily="34" charset="0"/>
            </a:endParaRPr>
          </a:p>
          <a:p>
            <a:r>
              <a:rPr lang="en-US" dirty="0">
                <a:latin typeface="Calibri" pitchFamily="34" charset="0"/>
              </a:rPr>
              <a:t>This </a:t>
            </a:r>
            <a:r>
              <a:rPr lang="en-US" dirty="0" smtClean="0">
                <a:latin typeface="Calibri" pitchFamily="34" charset="0"/>
              </a:rPr>
              <a:t>is </a:t>
            </a:r>
            <a:r>
              <a:rPr lang="en-US" dirty="0">
                <a:latin typeface="Calibri" pitchFamily="34" charset="0"/>
              </a:rPr>
              <a:t>what we usually have available to us in practice.</a:t>
            </a:r>
          </a:p>
        </p:txBody>
      </p:sp>
      <p:sp>
        <p:nvSpPr>
          <p:cNvPr id="2" name="Slide Number Placeholder 1"/>
          <p:cNvSpPr>
            <a:spLocks noGrp="1"/>
          </p:cNvSpPr>
          <p:nvPr>
            <p:ph type="sldNum" sz="quarter" idx="12"/>
          </p:nvPr>
        </p:nvSpPr>
        <p:spPr/>
        <p:txBody>
          <a:bodyPr/>
          <a:lstStyle/>
          <a:p>
            <a:fld id="{74762C12-4B9D-6240-8803-F6FB9DF30084}" type="slidenum">
              <a:rPr lang="en-US" smtClean="0"/>
              <a:t>15</a:t>
            </a:fld>
            <a:endParaRPr lang="en-US"/>
          </a:p>
        </p:txBody>
      </p:sp>
    </p:spTree>
    <p:extLst>
      <p:ext uri="{BB962C8B-B14F-4D97-AF65-F5344CB8AC3E}">
        <p14:creationId xmlns:p14="http://schemas.microsoft.com/office/powerpoint/2010/main" val="2775540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CD5B5"/>
          </a:solidFill>
        </p:spPr>
        <p:txBody>
          <a:bodyPr>
            <a:normAutofit fontScale="90000"/>
          </a:bodyPr>
          <a:lstStyle/>
          <a:p>
            <a:r>
              <a:rPr lang="en-US" dirty="0" smtClean="0"/>
              <a:t>Theory: Expected Values, Moments,  Mean, Variance, Standard Deviation</a:t>
            </a:r>
            <a:endParaRPr lang="en-US" dirty="0"/>
          </a:p>
        </p:txBody>
      </p:sp>
      <p:pic>
        <p:nvPicPr>
          <p:cNvPr id="3" name="Picture 2"/>
          <p:cNvPicPr>
            <a:picLocks noChangeAspect="1"/>
          </p:cNvPicPr>
          <p:nvPr/>
        </p:nvPicPr>
        <p:blipFill>
          <a:blip r:embed="rId2"/>
          <a:stretch>
            <a:fillRect/>
          </a:stretch>
        </p:blipFill>
        <p:spPr>
          <a:xfrm>
            <a:off x="0" y="1490586"/>
            <a:ext cx="9144000" cy="2014614"/>
          </a:xfrm>
          <a:prstGeom prst="rect">
            <a:avLst/>
          </a:prstGeom>
        </p:spPr>
      </p:pic>
      <p:sp>
        <p:nvSpPr>
          <p:cNvPr id="4" name="TextBox 3"/>
          <p:cNvSpPr txBox="1"/>
          <p:nvPr/>
        </p:nvSpPr>
        <p:spPr>
          <a:xfrm>
            <a:off x="385379" y="2980810"/>
            <a:ext cx="1988207" cy="369332"/>
          </a:xfrm>
          <a:prstGeom prst="rect">
            <a:avLst/>
          </a:prstGeom>
          <a:noFill/>
        </p:spPr>
        <p:txBody>
          <a:bodyPr wrap="square" rtlCol="0">
            <a:spAutoFit/>
          </a:bodyPr>
          <a:lstStyle/>
          <a:p>
            <a:r>
              <a:rPr lang="en-US" dirty="0" smtClean="0"/>
              <a:t>First moment</a:t>
            </a:r>
            <a:endParaRPr lang="en-US" dirty="0"/>
          </a:p>
        </p:txBody>
      </p:sp>
      <p:pic>
        <p:nvPicPr>
          <p:cNvPr id="5" name="Picture 4"/>
          <p:cNvPicPr>
            <a:picLocks noChangeAspect="1"/>
          </p:cNvPicPr>
          <p:nvPr/>
        </p:nvPicPr>
        <p:blipFill>
          <a:blip r:embed="rId3"/>
          <a:stretch>
            <a:fillRect/>
          </a:stretch>
        </p:blipFill>
        <p:spPr>
          <a:xfrm>
            <a:off x="0" y="3439850"/>
            <a:ext cx="9144000" cy="2732350"/>
          </a:xfrm>
          <a:prstGeom prst="rect">
            <a:avLst/>
          </a:prstGeom>
        </p:spPr>
      </p:pic>
      <p:sp>
        <p:nvSpPr>
          <p:cNvPr id="6" name="TextBox 5"/>
          <p:cNvSpPr txBox="1"/>
          <p:nvPr/>
        </p:nvSpPr>
        <p:spPr>
          <a:xfrm>
            <a:off x="2438400" y="6195966"/>
            <a:ext cx="7543800" cy="646331"/>
          </a:xfrm>
          <a:prstGeom prst="rect">
            <a:avLst/>
          </a:prstGeom>
          <a:noFill/>
        </p:spPr>
        <p:txBody>
          <a:bodyPr wrap="square" rtlCol="0">
            <a:spAutoFit/>
          </a:bodyPr>
          <a:lstStyle/>
          <a:p>
            <a:r>
              <a:rPr lang="en-US" dirty="0" smtClean="0"/>
              <a:t>From Devore</a:t>
            </a:r>
            <a:r>
              <a:rPr lang="en-US" dirty="0"/>
              <a:t>, also see: </a:t>
            </a:r>
            <a:r>
              <a:rPr lang="en-US" dirty="0">
                <a:hlinkClick r:id="rId4"/>
              </a:rPr>
              <a:t>https://en.wikipedia.org/wiki/Moment_(mathematics</a:t>
            </a:r>
            <a:r>
              <a:rPr lang="en-US" dirty="0" smtClean="0"/>
              <a:t>) </a:t>
            </a:r>
            <a:endParaRPr lang="en-US" dirty="0"/>
          </a:p>
        </p:txBody>
      </p:sp>
      <p:sp>
        <p:nvSpPr>
          <p:cNvPr id="8" name="TextBox 7"/>
          <p:cNvSpPr txBox="1"/>
          <p:nvPr/>
        </p:nvSpPr>
        <p:spPr>
          <a:xfrm>
            <a:off x="228600" y="5725850"/>
            <a:ext cx="1988207" cy="369332"/>
          </a:xfrm>
          <a:prstGeom prst="rect">
            <a:avLst/>
          </a:prstGeom>
          <a:noFill/>
        </p:spPr>
        <p:txBody>
          <a:bodyPr wrap="square" rtlCol="0">
            <a:spAutoFit/>
          </a:bodyPr>
          <a:lstStyle/>
          <a:p>
            <a:r>
              <a:rPr lang="en-US" dirty="0" smtClean="0"/>
              <a:t>Second moment</a:t>
            </a:r>
            <a:endParaRPr lang="en-US" dirty="0"/>
          </a:p>
        </p:txBody>
      </p:sp>
      <p:sp>
        <p:nvSpPr>
          <p:cNvPr id="7" name="Slide Number Placeholder 6"/>
          <p:cNvSpPr>
            <a:spLocks noGrp="1"/>
          </p:cNvSpPr>
          <p:nvPr>
            <p:ph type="sldNum" sz="quarter" idx="12"/>
          </p:nvPr>
        </p:nvSpPr>
        <p:spPr/>
        <p:txBody>
          <a:bodyPr/>
          <a:lstStyle/>
          <a:p>
            <a:fld id="{74762C12-4B9D-6240-8803-F6FB9DF30084}" type="slidenum">
              <a:rPr lang="en-US" smtClean="0"/>
              <a:t>16</a:t>
            </a:fld>
            <a:endParaRPr lang="en-US"/>
          </a:p>
        </p:txBody>
      </p:sp>
    </p:spTree>
    <p:extLst>
      <p:ext uri="{BB962C8B-B14F-4D97-AF65-F5344CB8AC3E}">
        <p14:creationId xmlns:p14="http://schemas.microsoft.com/office/powerpoint/2010/main" val="19583884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CD5B5"/>
          </a:solidFill>
        </p:spPr>
        <p:txBody>
          <a:bodyPr/>
          <a:lstStyle/>
          <a:p>
            <a:r>
              <a:rPr lang="en-US" dirty="0" smtClean="0"/>
              <a:t>Sample mean and sample variance</a:t>
            </a:r>
            <a:endParaRPr lang="en-US" dirty="0"/>
          </a:p>
        </p:txBody>
      </p:sp>
      <p:pic>
        <p:nvPicPr>
          <p:cNvPr id="3" name="Picture 2"/>
          <p:cNvPicPr>
            <a:picLocks noChangeAspect="1"/>
          </p:cNvPicPr>
          <p:nvPr/>
        </p:nvPicPr>
        <p:blipFill>
          <a:blip r:embed="rId2"/>
          <a:stretch>
            <a:fillRect/>
          </a:stretch>
        </p:blipFill>
        <p:spPr>
          <a:xfrm>
            <a:off x="647700" y="4628493"/>
            <a:ext cx="7848600" cy="1244600"/>
          </a:xfrm>
          <a:prstGeom prst="rect">
            <a:avLst/>
          </a:prstGeom>
        </p:spPr>
      </p:pic>
      <p:pic>
        <p:nvPicPr>
          <p:cNvPr id="4" name="Picture 3"/>
          <p:cNvPicPr>
            <a:picLocks noChangeAspect="1"/>
          </p:cNvPicPr>
          <p:nvPr/>
        </p:nvPicPr>
        <p:blipFill>
          <a:blip r:embed="rId3"/>
          <a:stretch>
            <a:fillRect/>
          </a:stretch>
        </p:blipFill>
        <p:spPr>
          <a:xfrm>
            <a:off x="647700" y="1587938"/>
            <a:ext cx="3327400" cy="2438400"/>
          </a:xfrm>
          <a:prstGeom prst="rect">
            <a:avLst/>
          </a:prstGeom>
        </p:spPr>
      </p:pic>
      <p:sp>
        <p:nvSpPr>
          <p:cNvPr id="5" name="TextBox 4"/>
          <p:cNvSpPr txBox="1"/>
          <p:nvPr/>
        </p:nvSpPr>
        <p:spPr>
          <a:xfrm>
            <a:off x="4318000" y="2408621"/>
            <a:ext cx="3161862" cy="523220"/>
          </a:xfrm>
          <a:prstGeom prst="rect">
            <a:avLst/>
          </a:prstGeom>
          <a:noFill/>
        </p:spPr>
        <p:txBody>
          <a:bodyPr wrap="square" rtlCol="0">
            <a:spAutoFit/>
          </a:bodyPr>
          <a:lstStyle/>
          <a:p>
            <a:r>
              <a:rPr lang="en-US" sz="2800" dirty="0" smtClean="0"/>
              <a:t>Sample mean</a:t>
            </a:r>
            <a:endParaRPr lang="en-US" sz="2800" dirty="0"/>
          </a:p>
        </p:txBody>
      </p:sp>
      <p:sp>
        <p:nvSpPr>
          <p:cNvPr id="6" name="TextBox 5"/>
          <p:cNvSpPr txBox="1"/>
          <p:nvPr/>
        </p:nvSpPr>
        <p:spPr>
          <a:xfrm>
            <a:off x="280276" y="6472621"/>
            <a:ext cx="3694824" cy="369332"/>
          </a:xfrm>
          <a:prstGeom prst="rect">
            <a:avLst/>
          </a:prstGeom>
          <a:noFill/>
        </p:spPr>
        <p:txBody>
          <a:bodyPr wrap="square" rtlCol="0">
            <a:spAutoFit/>
          </a:bodyPr>
          <a:lstStyle/>
          <a:p>
            <a:r>
              <a:rPr lang="en-US" dirty="0" smtClean="0"/>
              <a:t>See </a:t>
            </a:r>
            <a:r>
              <a:rPr lang="en-US" dirty="0" err="1" smtClean="0"/>
              <a:t>Ch</a:t>
            </a:r>
            <a:r>
              <a:rPr lang="en-US" dirty="0" smtClean="0"/>
              <a:t> 1 of </a:t>
            </a:r>
            <a:r>
              <a:rPr lang="en-US" dirty="0" err="1" smtClean="0"/>
              <a:t>Helsel</a:t>
            </a:r>
            <a:r>
              <a:rPr lang="en-US" dirty="0" smtClean="0"/>
              <a:t> and Hirsch.</a:t>
            </a:r>
            <a:endParaRPr lang="en-US" dirty="0"/>
          </a:p>
        </p:txBody>
      </p:sp>
      <p:sp>
        <p:nvSpPr>
          <p:cNvPr id="7" name="Slide Number Placeholder 6"/>
          <p:cNvSpPr>
            <a:spLocks noGrp="1"/>
          </p:cNvSpPr>
          <p:nvPr>
            <p:ph type="sldNum" sz="quarter" idx="12"/>
          </p:nvPr>
        </p:nvSpPr>
        <p:spPr/>
        <p:txBody>
          <a:bodyPr/>
          <a:lstStyle/>
          <a:p>
            <a:fld id="{74762C12-4B9D-6240-8803-F6FB9DF30084}" type="slidenum">
              <a:rPr lang="en-US" smtClean="0"/>
              <a:t>17</a:t>
            </a:fld>
            <a:endParaRPr lang="en-US"/>
          </a:p>
        </p:txBody>
      </p:sp>
    </p:spTree>
    <p:extLst>
      <p:ext uri="{BB962C8B-B14F-4D97-AF65-F5344CB8AC3E}">
        <p14:creationId xmlns:p14="http://schemas.microsoft.com/office/powerpoint/2010/main" val="27461044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&amp; whisker plots</a:t>
            </a:r>
            <a:endParaRPr lang="en-US" dirty="0"/>
          </a:p>
        </p:txBody>
      </p:sp>
      <p:pic>
        <p:nvPicPr>
          <p:cNvPr id="4" name="Picture 3"/>
          <p:cNvPicPr>
            <a:picLocks noChangeAspect="1"/>
          </p:cNvPicPr>
          <p:nvPr/>
        </p:nvPicPr>
        <p:blipFill>
          <a:blip r:embed="rId2"/>
          <a:stretch>
            <a:fillRect/>
          </a:stretch>
        </p:blipFill>
        <p:spPr>
          <a:xfrm>
            <a:off x="68730" y="1522319"/>
            <a:ext cx="5480004" cy="4892861"/>
          </a:xfrm>
          <a:prstGeom prst="rect">
            <a:avLst/>
          </a:prstGeom>
        </p:spPr>
      </p:pic>
      <p:sp>
        <p:nvSpPr>
          <p:cNvPr id="3" name="Slide Number Placeholder 2"/>
          <p:cNvSpPr>
            <a:spLocks noGrp="1"/>
          </p:cNvSpPr>
          <p:nvPr>
            <p:ph type="sldNum" sz="quarter" idx="12"/>
          </p:nvPr>
        </p:nvSpPr>
        <p:spPr/>
        <p:txBody>
          <a:bodyPr/>
          <a:lstStyle/>
          <a:p>
            <a:fld id="{BB6751D2-F9AA-3046-8590-410BE7667870}" type="slidenum">
              <a:rPr lang="en-US" smtClean="0"/>
              <a:t>18</a:t>
            </a:fld>
            <a:endParaRPr lang="en-US"/>
          </a:p>
        </p:txBody>
      </p:sp>
    </p:spTree>
    <p:extLst>
      <p:ext uri="{BB962C8B-B14F-4D97-AF65-F5344CB8AC3E}">
        <p14:creationId xmlns:p14="http://schemas.microsoft.com/office/powerpoint/2010/main" val="24188764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p:spPr>
        <p:txBody>
          <a:bodyPr/>
          <a:lstStyle/>
          <a:p>
            <a:r>
              <a:rPr lang="en-US" dirty="0" smtClean="0"/>
              <a:t>Probability Distributions</a:t>
            </a:r>
            <a:endParaRPr lang="en-US" dirty="0"/>
          </a:p>
        </p:txBody>
      </p:sp>
      <p:sp>
        <p:nvSpPr>
          <p:cNvPr id="3" name="Content Placeholder 2"/>
          <p:cNvSpPr>
            <a:spLocks noGrp="1"/>
          </p:cNvSpPr>
          <p:nvPr>
            <p:ph idx="1"/>
          </p:nvPr>
        </p:nvSpPr>
        <p:spPr/>
        <p:txBody>
          <a:bodyPr/>
          <a:lstStyle/>
          <a:p>
            <a:r>
              <a:rPr lang="en-US" dirty="0" smtClean="0"/>
              <a:t>One way to assess data is to assume it came from a certain distribution</a:t>
            </a:r>
          </a:p>
          <a:p>
            <a:r>
              <a:rPr lang="en-US" dirty="0" smtClean="0"/>
              <a:t>PDF’s, CDF’s, </a:t>
            </a:r>
            <a:r>
              <a:rPr lang="en-US" dirty="0" err="1" smtClean="0"/>
              <a:t>Quantile</a:t>
            </a:r>
            <a:r>
              <a:rPr lang="en-US" dirty="0" smtClean="0"/>
              <a:t> Plots for different distributions</a:t>
            </a:r>
          </a:p>
          <a:p>
            <a:r>
              <a:rPr lang="en-US" dirty="0" smtClean="0"/>
              <a:t>Using Random Number Generators to better understand </a:t>
            </a:r>
            <a:r>
              <a:rPr lang="en-US" dirty="0" smtClean="0"/>
              <a:t>statistics (This is related to HW 1, Problem 2)</a:t>
            </a:r>
            <a:endParaRPr lang="en-US" dirty="0"/>
          </a:p>
        </p:txBody>
      </p:sp>
      <p:sp>
        <p:nvSpPr>
          <p:cNvPr id="4" name="Slide Number Placeholder 3"/>
          <p:cNvSpPr>
            <a:spLocks noGrp="1"/>
          </p:cNvSpPr>
          <p:nvPr>
            <p:ph type="sldNum" sz="quarter" idx="12"/>
          </p:nvPr>
        </p:nvSpPr>
        <p:spPr/>
        <p:txBody>
          <a:bodyPr/>
          <a:lstStyle/>
          <a:p>
            <a:pPr>
              <a:defRPr/>
            </a:pPr>
            <a:fld id="{98996027-FF0E-4285-9228-27298DAE209B}" type="slidenum">
              <a:rPr lang="en-US" smtClean="0"/>
              <a:pPr>
                <a:defRPr/>
              </a:pPr>
              <a:t>19</a:t>
            </a:fld>
            <a:endParaRPr lang="en-US"/>
          </a:p>
        </p:txBody>
      </p:sp>
    </p:spTree>
    <p:extLst>
      <p:ext uri="{BB962C8B-B14F-4D97-AF65-F5344CB8AC3E}">
        <p14:creationId xmlns:p14="http://schemas.microsoft.com/office/powerpoint/2010/main" val="28118682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Announcements</a:t>
            </a:r>
            <a:endParaRPr lang="en-US" dirty="0"/>
          </a:p>
        </p:txBody>
      </p:sp>
      <p:sp>
        <p:nvSpPr>
          <p:cNvPr id="3" name="Content Placeholder 2"/>
          <p:cNvSpPr>
            <a:spLocks noGrp="1"/>
          </p:cNvSpPr>
          <p:nvPr>
            <p:ph idx="1"/>
          </p:nvPr>
        </p:nvSpPr>
        <p:spPr>
          <a:xfrm>
            <a:off x="381000" y="1066800"/>
            <a:ext cx="8229600" cy="5715000"/>
          </a:xfrm>
        </p:spPr>
        <p:txBody>
          <a:bodyPr/>
          <a:lstStyle/>
          <a:p>
            <a:r>
              <a:rPr lang="en-US" dirty="0" smtClean="0"/>
              <a:t>Homework questions:  Please post.  We’ll post replies so that everyone can see them.</a:t>
            </a:r>
          </a:p>
          <a:p>
            <a:r>
              <a:rPr lang="en-US" dirty="0" smtClean="0"/>
              <a:t>I’m not trying to confuse you (it just happens sometimes) – we will try to clarify on the announcement or discussion posts.  If the answers still don’t make sense, just ask again.</a:t>
            </a:r>
          </a:p>
          <a:p>
            <a:r>
              <a:rPr lang="en-US" dirty="0" smtClean="0"/>
              <a:t>We will respond within 24 hours (but you can’t expect a faster response).</a:t>
            </a:r>
            <a:endParaRPr lang="en-US" dirty="0"/>
          </a:p>
        </p:txBody>
      </p:sp>
      <p:sp>
        <p:nvSpPr>
          <p:cNvPr id="4" name="Slide Number Placeholder 3"/>
          <p:cNvSpPr>
            <a:spLocks noGrp="1"/>
          </p:cNvSpPr>
          <p:nvPr>
            <p:ph type="sldNum" sz="quarter" idx="12"/>
          </p:nvPr>
        </p:nvSpPr>
        <p:spPr/>
        <p:txBody>
          <a:bodyPr/>
          <a:lstStyle/>
          <a:p>
            <a:pPr>
              <a:defRPr/>
            </a:pPr>
            <a:fld id="{98996027-FF0E-4285-9228-27298DAE209B}" type="slidenum">
              <a:rPr lang="en-US" smtClean="0"/>
              <a:pPr>
                <a:defRPr/>
              </a:pPr>
              <a:t>2</a:t>
            </a:fld>
            <a:endParaRPr lang="en-US"/>
          </a:p>
        </p:txBody>
      </p:sp>
    </p:spTree>
    <p:extLst>
      <p:ext uri="{BB962C8B-B14F-4D97-AF65-F5344CB8AC3E}">
        <p14:creationId xmlns:p14="http://schemas.microsoft.com/office/powerpoint/2010/main" val="20260596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6415313" cy="523220"/>
          </a:xfrm>
          <a:prstGeom prst="rect">
            <a:avLst/>
          </a:prstGeom>
          <a:noFill/>
          <a:ln w="9525">
            <a:noFill/>
            <a:miter lim="800000"/>
            <a:headEnd/>
            <a:tailEnd/>
          </a:ln>
        </p:spPr>
        <p:txBody>
          <a:bodyPr wrap="none">
            <a:spAutoFit/>
          </a:bodyPr>
          <a:lstStyle/>
          <a:p>
            <a:r>
              <a:rPr lang="en-US" sz="2800" b="1" dirty="0">
                <a:latin typeface="Calibri" pitchFamily="34" charset="0"/>
              </a:rPr>
              <a:t>Uniform </a:t>
            </a:r>
            <a:r>
              <a:rPr lang="en-US" sz="2800" b="1" dirty="0" smtClean="0">
                <a:latin typeface="Calibri" pitchFamily="34" charset="0"/>
              </a:rPr>
              <a:t>Distribution </a:t>
            </a:r>
            <a:r>
              <a:rPr lang="en-US" sz="2800" b="1" dirty="0">
                <a:latin typeface="Calibri" pitchFamily="34" charset="0"/>
              </a:rPr>
              <a:t>on the interval [0,1]</a:t>
            </a:r>
          </a:p>
        </p:txBody>
      </p:sp>
      <p:sp>
        <p:nvSpPr>
          <p:cNvPr id="25603" name="TextBox 3"/>
          <p:cNvSpPr txBox="1">
            <a:spLocks noChangeArrowheads="1"/>
          </p:cNvSpPr>
          <p:nvPr/>
        </p:nvSpPr>
        <p:spPr bwMode="auto">
          <a:xfrm>
            <a:off x="304800" y="838200"/>
            <a:ext cx="3414713" cy="646113"/>
          </a:xfrm>
          <a:prstGeom prst="rect">
            <a:avLst/>
          </a:prstGeom>
          <a:noFill/>
          <a:ln w="9525">
            <a:noFill/>
            <a:miter lim="800000"/>
            <a:headEnd/>
            <a:tailEnd/>
          </a:ln>
        </p:spPr>
        <p:txBody>
          <a:bodyPr wrap="none">
            <a:spAutoFit/>
          </a:bodyPr>
          <a:lstStyle/>
          <a:p>
            <a:r>
              <a:rPr lang="en-US">
                <a:latin typeface="Calibri" pitchFamily="34" charset="0"/>
              </a:rPr>
              <a:t>PDF = Probability Density Function</a:t>
            </a:r>
          </a:p>
          <a:p>
            <a:r>
              <a:rPr lang="en-US">
                <a:latin typeface="Calibri" pitchFamily="34" charset="0"/>
              </a:rPr>
              <a:t>F(x) = 1</a:t>
            </a:r>
          </a:p>
        </p:txBody>
      </p:sp>
      <p:sp>
        <p:nvSpPr>
          <p:cNvPr id="25604" name="TextBox 4"/>
          <p:cNvSpPr txBox="1">
            <a:spLocks noChangeArrowheads="1"/>
          </p:cNvSpPr>
          <p:nvPr/>
        </p:nvSpPr>
        <p:spPr bwMode="auto">
          <a:xfrm>
            <a:off x="4343400" y="838200"/>
            <a:ext cx="3873500" cy="646113"/>
          </a:xfrm>
          <a:prstGeom prst="rect">
            <a:avLst/>
          </a:prstGeom>
          <a:noFill/>
          <a:ln w="9525">
            <a:noFill/>
            <a:miter lim="800000"/>
            <a:headEnd/>
            <a:tailEnd/>
          </a:ln>
        </p:spPr>
        <p:txBody>
          <a:bodyPr wrap="none">
            <a:spAutoFit/>
          </a:bodyPr>
          <a:lstStyle/>
          <a:p>
            <a:r>
              <a:rPr lang="en-US">
                <a:latin typeface="Calibri" pitchFamily="34" charset="0"/>
              </a:rPr>
              <a:t>CDF = Cumulative Distribution Function</a:t>
            </a:r>
          </a:p>
          <a:p>
            <a:r>
              <a:rPr lang="en-US">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20</a:t>
            </a:fld>
            <a:endParaRPr lang="en-US"/>
          </a:p>
        </p:txBody>
      </p:sp>
    </p:spTree>
    <p:extLst>
      <p:ext uri="{BB962C8B-B14F-4D97-AF65-F5344CB8AC3E}">
        <p14:creationId xmlns:p14="http://schemas.microsoft.com/office/powerpoint/2010/main" val="31180389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274995" y="3606645"/>
            <a:ext cx="4791928" cy="2638252"/>
          </a:xfrm>
          <a:prstGeom prst="rect">
            <a:avLst/>
          </a:prstGeom>
        </p:spPr>
      </p:pic>
      <p:sp>
        <p:nvSpPr>
          <p:cNvPr id="2" name="Title 1"/>
          <p:cNvSpPr>
            <a:spLocks noGrp="1"/>
          </p:cNvSpPr>
          <p:nvPr>
            <p:ph type="title"/>
          </p:nvPr>
        </p:nvSpPr>
        <p:spPr>
          <a:xfrm>
            <a:off x="457200" y="274638"/>
            <a:ext cx="8229600" cy="899017"/>
          </a:xfrm>
          <a:solidFill>
            <a:srgbClr val="FCD5B5"/>
          </a:solidFill>
        </p:spPr>
        <p:txBody>
          <a:bodyPr/>
          <a:lstStyle/>
          <a:p>
            <a:r>
              <a:rPr lang="en-US" dirty="0" smtClean="0"/>
              <a:t>Theory: PDF</a:t>
            </a:r>
            <a:endParaRPr lang="en-US" dirty="0"/>
          </a:p>
        </p:txBody>
      </p:sp>
      <p:sp>
        <p:nvSpPr>
          <p:cNvPr id="5" name="TextBox 4"/>
          <p:cNvSpPr txBox="1"/>
          <p:nvPr/>
        </p:nvSpPr>
        <p:spPr>
          <a:xfrm>
            <a:off x="324068" y="6244897"/>
            <a:ext cx="8136759" cy="369332"/>
          </a:xfrm>
          <a:prstGeom prst="rect">
            <a:avLst/>
          </a:prstGeom>
          <a:noFill/>
        </p:spPr>
        <p:txBody>
          <a:bodyPr wrap="square" rtlCol="0">
            <a:spAutoFit/>
          </a:bodyPr>
          <a:lstStyle/>
          <a:p>
            <a:r>
              <a:rPr lang="en-US" dirty="0" smtClean="0"/>
              <a:t>Snapshots from Devore (p143 of 9</a:t>
            </a:r>
            <a:r>
              <a:rPr lang="en-US" baseline="30000" dirty="0" smtClean="0"/>
              <a:t>th</a:t>
            </a:r>
            <a:r>
              <a:rPr lang="en-US" dirty="0" smtClean="0"/>
              <a:t> edition, p 139 of 5</a:t>
            </a:r>
            <a:r>
              <a:rPr lang="en-US" baseline="30000" dirty="0" smtClean="0"/>
              <a:t>th</a:t>
            </a:r>
            <a:r>
              <a:rPr lang="en-US" dirty="0" smtClean="0"/>
              <a:t> edition)</a:t>
            </a:r>
            <a:endParaRPr lang="en-US" dirty="0"/>
          </a:p>
        </p:txBody>
      </p:sp>
      <p:sp>
        <p:nvSpPr>
          <p:cNvPr id="6" name="TextBox 5"/>
          <p:cNvSpPr txBox="1"/>
          <p:nvPr/>
        </p:nvSpPr>
        <p:spPr>
          <a:xfrm>
            <a:off x="324068" y="1077310"/>
            <a:ext cx="8362732" cy="646331"/>
          </a:xfrm>
          <a:prstGeom prst="rect">
            <a:avLst/>
          </a:prstGeom>
          <a:noFill/>
        </p:spPr>
        <p:txBody>
          <a:bodyPr wrap="square" rtlCol="0">
            <a:spAutoFit/>
          </a:bodyPr>
          <a:lstStyle/>
          <a:p>
            <a:r>
              <a:rPr lang="en-US" dirty="0" smtClean="0"/>
              <a:t>Imprecise:  The probability, or likelihood, that a number will fall between any two values of a given distribution of numbers. Area under the total curve equals 1.</a:t>
            </a:r>
            <a:endParaRPr lang="en-US" dirty="0"/>
          </a:p>
        </p:txBody>
      </p:sp>
      <p:pic>
        <p:nvPicPr>
          <p:cNvPr id="7" name="Picture 6"/>
          <p:cNvPicPr>
            <a:picLocks noChangeAspect="1"/>
          </p:cNvPicPr>
          <p:nvPr/>
        </p:nvPicPr>
        <p:blipFill>
          <a:blip r:embed="rId3"/>
          <a:stretch>
            <a:fillRect/>
          </a:stretch>
        </p:blipFill>
        <p:spPr>
          <a:xfrm>
            <a:off x="78827" y="1752600"/>
            <a:ext cx="5570483" cy="1998977"/>
          </a:xfrm>
          <a:prstGeom prst="rect">
            <a:avLst/>
          </a:prstGeom>
        </p:spPr>
      </p:pic>
      <p:sp>
        <p:nvSpPr>
          <p:cNvPr id="9" name="TextBox 8"/>
          <p:cNvSpPr txBox="1"/>
          <p:nvPr/>
        </p:nvSpPr>
        <p:spPr>
          <a:xfrm>
            <a:off x="201448" y="4490570"/>
            <a:ext cx="3319518" cy="1754327"/>
          </a:xfrm>
          <a:prstGeom prst="rect">
            <a:avLst/>
          </a:prstGeom>
          <a:noFill/>
          <a:ln>
            <a:solidFill>
              <a:schemeClr val="tx1"/>
            </a:solidFill>
          </a:ln>
        </p:spPr>
        <p:txBody>
          <a:bodyPr wrap="square" rtlCol="0">
            <a:spAutoFit/>
          </a:bodyPr>
          <a:lstStyle/>
          <a:p>
            <a:r>
              <a:rPr lang="en-US" dirty="0" smtClean="0"/>
              <a:t>Note:  Probability mass function (</a:t>
            </a:r>
            <a:r>
              <a:rPr lang="en-US" dirty="0" err="1" smtClean="0"/>
              <a:t>pmf</a:t>
            </a:r>
            <a:r>
              <a:rPr lang="en-US" dirty="0" smtClean="0"/>
              <a:t>) is used for discrete sets of numbers (</a:t>
            </a:r>
            <a:r>
              <a:rPr lang="en-US" dirty="0" err="1" smtClean="0"/>
              <a:t>e.g</a:t>
            </a:r>
            <a:r>
              <a:rPr lang="en-US" dirty="0" smtClean="0"/>
              <a:t>, binomial distribution).</a:t>
            </a:r>
          </a:p>
          <a:p>
            <a:r>
              <a:rPr lang="en-US" dirty="0" smtClean="0"/>
              <a:t>Always p(x) &gt;=0 and Sum over all possible x of p(x)=1.</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21</a:t>
            </a:fld>
            <a:endParaRPr lang="en-US"/>
          </a:p>
        </p:txBody>
      </p:sp>
    </p:spTree>
    <p:extLst>
      <p:ext uri="{BB962C8B-B14F-4D97-AF65-F5344CB8AC3E}">
        <p14:creationId xmlns:p14="http://schemas.microsoft.com/office/powerpoint/2010/main" val="34838697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5292"/>
          </a:xfrm>
          <a:solidFill>
            <a:srgbClr val="FCD5B5"/>
          </a:solidFill>
        </p:spPr>
        <p:txBody>
          <a:bodyPr/>
          <a:lstStyle/>
          <a:p>
            <a:r>
              <a:rPr lang="en-US" dirty="0" smtClean="0"/>
              <a:t>Theory: CDF</a:t>
            </a:r>
            <a:endParaRPr lang="en-US" dirty="0"/>
          </a:p>
        </p:txBody>
      </p:sp>
      <p:pic>
        <p:nvPicPr>
          <p:cNvPr id="4" name="Picture 3"/>
          <p:cNvPicPr>
            <a:picLocks noChangeAspect="1"/>
          </p:cNvPicPr>
          <p:nvPr/>
        </p:nvPicPr>
        <p:blipFill>
          <a:blip r:embed="rId2"/>
          <a:stretch>
            <a:fillRect/>
          </a:stretch>
        </p:blipFill>
        <p:spPr>
          <a:xfrm>
            <a:off x="650013" y="1918137"/>
            <a:ext cx="6391917" cy="4443830"/>
          </a:xfrm>
          <a:prstGeom prst="rect">
            <a:avLst/>
          </a:prstGeom>
        </p:spPr>
      </p:pic>
      <p:sp>
        <p:nvSpPr>
          <p:cNvPr id="5" name="TextBox 4"/>
          <p:cNvSpPr txBox="1"/>
          <p:nvPr/>
        </p:nvSpPr>
        <p:spPr>
          <a:xfrm>
            <a:off x="175172" y="6446345"/>
            <a:ext cx="6166069" cy="369332"/>
          </a:xfrm>
          <a:prstGeom prst="rect">
            <a:avLst/>
          </a:prstGeom>
          <a:noFill/>
        </p:spPr>
        <p:txBody>
          <a:bodyPr wrap="square" rtlCol="0">
            <a:spAutoFit/>
          </a:bodyPr>
          <a:lstStyle/>
          <a:p>
            <a:r>
              <a:rPr lang="en-US" dirty="0" smtClean="0"/>
              <a:t>Snapshot from Devore (p 148 of 9</a:t>
            </a:r>
            <a:r>
              <a:rPr lang="en-US" baseline="30000" dirty="0" smtClean="0"/>
              <a:t>th</a:t>
            </a:r>
            <a:r>
              <a:rPr lang="en-US" dirty="0" smtClean="0"/>
              <a:t> edition)</a:t>
            </a:r>
            <a:endParaRPr lang="en-US" dirty="0"/>
          </a:p>
        </p:txBody>
      </p:sp>
      <p:sp>
        <p:nvSpPr>
          <p:cNvPr id="6" name="TextBox 5"/>
          <p:cNvSpPr txBox="1"/>
          <p:nvPr/>
        </p:nvSpPr>
        <p:spPr>
          <a:xfrm>
            <a:off x="324068" y="1199930"/>
            <a:ext cx="8362732" cy="646331"/>
          </a:xfrm>
          <a:prstGeom prst="rect">
            <a:avLst/>
          </a:prstGeom>
          <a:noFill/>
        </p:spPr>
        <p:txBody>
          <a:bodyPr wrap="square" rtlCol="0">
            <a:spAutoFit/>
          </a:bodyPr>
          <a:lstStyle/>
          <a:p>
            <a:r>
              <a:rPr lang="en-US" dirty="0" smtClean="0"/>
              <a:t>Imprecise:  The probability, or likelihood, that a number will be equal to or less than a given number.  Varies from 0 for lowest number to 1 for highest number.</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22</a:t>
            </a:fld>
            <a:endParaRPr lang="en-US"/>
          </a:p>
        </p:txBody>
      </p:sp>
    </p:spTree>
    <p:extLst>
      <p:ext uri="{BB962C8B-B14F-4D97-AF65-F5344CB8AC3E}">
        <p14:creationId xmlns:p14="http://schemas.microsoft.com/office/powerpoint/2010/main" val="34179745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6415313" cy="523220"/>
          </a:xfrm>
          <a:prstGeom prst="rect">
            <a:avLst/>
          </a:prstGeom>
          <a:noFill/>
          <a:ln w="9525">
            <a:noFill/>
            <a:miter lim="800000"/>
            <a:headEnd/>
            <a:tailEnd/>
          </a:ln>
        </p:spPr>
        <p:txBody>
          <a:bodyPr wrap="none">
            <a:spAutoFit/>
          </a:bodyPr>
          <a:lstStyle/>
          <a:p>
            <a:r>
              <a:rPr lang="en-US" sz="2800" b="1" dirty="0">
                <a:latin typeface="Calibri" pitchFamily="34" charset="0"/>
              </a:rPr>
              <a:t>Uniform Distribution  on the interval [0,1]</a:t>
            </a:r>
          </a:p>
        </p:txBody>
      </p:sp>
      <p:sp>
        <p:nvSpPr>
          <p:cNvPr id="25603" name="TextBox 3"/>
          <p:cNvSpPr txBox="1">
            <a:spLocks noChangeArrowheads="1"/>
          </p:cNvSpPr>
          <p:nvPr/>
        </p:nvSpPr>
        <p:spPr bwMode="auto">
          <a:xfrm>
            <a:off x="304800" y="838200"/>
            <a:ext cx="3414713" cy="646113"/>
          </a:xfrm>
          <a:prstGeom prst="rect">
            <a:avLst/>
          </a:prstGeom>
          <a:noFill/>
          <a:ln w="9525">
            <a:noFill/>
            <a:miter lim="800000"/>
            <a:headEnd/>
            <a:tailEnd/>
          </a:ln>
        </p:spPr>
        <p:txBody>
          <a:bodyPr wrap="none">
            <a:spAutoFit/>
          </a:bodyPr>
          <a:lstStyle/>
          <a:p>
            <a:r>
              <a:rPr lang="en-US">
                <a:latin typeface="Calibri" pitchFamily="34" charset="0"/>
              </a:rPr>
              <a:t>PDF = Probability Density Function</a:t>
            </a:r>
          </a:p>
          <a:p>
            <a:r>
              <a:rPr lang="en-US">
                <a:latin typeface="Calibri" pitchFamily="34" charset="0"/>
              </a:rPr>
              <a:t>F(x) = 1</a:t>
            </a:r>
          </a:p>
        </p:txBody>
      </p:sp>
      <p:sp>
        <p:nvSpPr>
          <p:cNvPr id="25604" name="TextBox 4"/>
          <p:cNvSpPr txBox="1">
            <a:spLocks noChangeArrowheads="1"/>
          </p:cNvSpPr>
          <p:nvPr/>
        </p:nvSpPr>
        <p:spPr bwMode="auto">
          <a:xfrm>
            <a:off x="4343400" y="838200"/>
            <a:ext cx="3873500" cy="646113"/>
          </a:xfrm>
          <a:prstGeom prst="rect">
            <a:avLst/>
          </a:prstGeom>
          <a:noFill/>
          <a:ln w="9525">
            <a:noFill/>
            <a:miter lim="800000"/>
            <a:headEnd/>
            <a:tailEnd/>
          </a:ln>
        </p:spPr>
        <p:txBody>
          <a:bodyPr wrap="none">
            <a:spAutoFit/>
          </a:bodyPr>
          <a:lstStyle/>
          <a:p>
            <a:r>
              <a:rPr lang="en-US">
                <a:latin typeface="Calibri" pitchFamily="34" charset="0"/>
              </a:rPr>
              <a:t>CDF = Cumulative Distribution Function</a:t>
            </a:r>
          </a:p>
          <a:p>
            <a:r>
              <a:rPr lang="en-US">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23</a:t>
            </a:fld>
            <a:endParaRPr lang="en-US"/>
          </a:p>
        </p:txBody>
      </p:sp>
    </p:spTree>
    <p:extLst>
      <p:ext uri="{BB962C8B-B14F-4D97-AF65-F5344CB8AC3E}">
        <p14:creationId xmlns:p14="http://schemas.microsoft.com/office/powerpoint/2010/main" val="14747762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1"/>
          <p:cNvSpPr txBox="1">
            <a:spLocks noChangeArrowheads="1"/>
          </p:cNvSpPr>
          <p:nvPr/>
        </p:nvSpPr>
        <p:spPr bwMode="auto">
          <a:xfrm>
            <a:off x="228600" y="381000"/>
            <a:ext cx="8686800" cy="6370638"/>
          </a:xfrm>
          <a:prstGeom prst="rect">
            <a:avLst/>
          </a:prstGeom>
          <a:noFill/>
          <a:ln w="9525">
            <a:noFill/>
            <a:miter lim="800000"/>
            <a:headEnd/>
            <a:tailEnd/>
          </a:ln>
        </p:spPr>
        <p:txBody>
          <a:bodyPr>
            <a:spAutoFit/>
          </a:bodyPr>
          <a:lstStyle/>
          <a:p>
            <a:r>
              <a:rPr lang="en-US" sz="2400" b="1" dirty="0">
                <a:latin typeface="Calibri" pitchFamily="34" charset="0"/>
              </a:rPr>
              <a:t>Population Statistics:</a:t>
            </a:r>
          </a:p>
          <a:p>
            <a:endParaRPr lang="en-US" b="1" dirty="0">
              <a:latin typeface="Calibri" pitchFamily="34" charset="0"/>
            </a:endParaRPr>
          </a:p>
          <a:p>
            <a:r>
              <a:rPr lang="en-US" dirty="0">
                <a:latin typeface="Calibri" pitchFamily="34" charset="0"/>
              </a:rPr>
              <a:t>	</a:t>
            </a:r>
          </a:p>
          <a:p>
            <a:r>
              <a:rPr lang="en-US" dirty="0">
                <a:latin typeface="Calibri" pitchFamily="34" charset="0"/>
              </a:rPr>
              <a:t>The underlying (“true”) statistical characteristics of a probability distribution</a:t>
            </a:r>
          </a:p>
          <a:p>
            <a:endParaRPr lang="en-US" dirty="0">
              <a:latin typeface="Calibri" pitchFamily="34" charset="0"/>
            </a:endParaRPr>
          </a:p>
          <a:p>
            <a:r>
              <a:rPr lang="en-US" dirty="0">
                <a:latin typeface="Calibri" pitchFamily="34" charset="0"/>
              </a:rPr>
              <a:t>OR</a:t>
            </a:r>
          </a:p>
          <a:p>
            <a:r>
              <a:rPr lang="en-US" dirty="0">
                <a:latin typeface="Calibri" pitchFamily="34" charset="0"/>
              </a:rPr>
              <a:t>	</a:t>
            </a:r>
          </a:p>
          <a:p>
            <a:r>
              <a:rPr lang="en-US" dirty="0">
                <a:latin typeface="Calibri" pitchFamily="34" charset="0"/>
              </a:rPr>
              <a:t>(somewhat imprecisely) </a:t>
            </a:r>
          </a:p>
          <a:p>
            <a:r>
              <a:rPr lang="en-US" dirty="0">
                <a:latin typeface="Calibri" pitchFamily="34" charset="0"/>
              </a:rPr>
              <a:t>The statistical characteristics extracted from a large sample from an assumed stationary probability distribution (e.g. statistics from a sample of 1,000 randomly sampled values).</a:t>
            </a:r>
          </a:p>
          <a:p>
            <a:endParaRPr lang="en-US" dirty="0">
              <a:latin typeface="Calibri" pitchFamily="34" charset="0"/>
            </a:endParaRPr>
          </a:p>
          <a:p>
            <a:r>
              <a:rPr lang="en-US" dirty="0">
                <a:latin typeface="Calibri" pitchFamily="34" charset="0"/>
              </a:rPr>
              <a:t>Note: often inferred, but rarely known in practice.  </a:t>
            </a:r>
          </a:p>
          <a:p>
            <a:endParaRPr lang="en-US" dirty="0">
              <a:latin typeface="Calibri" pitchFamily="34" charset="0"/>
            </a:endParaRPr>
          </a:p>
          <a:p>
            <a:r>
              <a:rPr lang="en-US" dirty="0">
                <a:latin typeface="Calibri" pitchFamily="34" charset="0"/>
              </a:rPr>
              <a:t>(In many cases we don’t even know if the samples we have came from the same population or not.)</a:t>
            </a:r>
          </a:p>
          <a:p>
            <a:endParaRPr lang="en-US" dirty="0">
              <a:latin typeface="Calibri" pitchFamily="34" charset="0"/>
            </a:endParaRPr>
          </a:p>
          <a:p>
            <a:r>
              <a:rPr lang="en-US" sz="2400" b="1" dirty="0">
                <a:latin typeface="Calibri" pitchFamily="34" charset="0"/>
              </a:rPr>
              <a:t>Sample statistics:</a:t>
            </a:r>
          </a:p>
          <a:p>
            <a:endParaRPr lang="en-US" b="1" dirty="0">
              <a:latin typeface="Calibri" pitchFamily="34" charset="0"/>
            </a:endParaRPr>
          </a:p>
          <a:p>
            <a:r>
              <a:rPr lang="en-US" dirty="0" smtClean="0">
                <a:latin typeface="Calibri" pitchFamily="34" charset="0"/>
              </a:rPr>
              <a:t>Statistics </a:t>
            </a:r>
            <a:r>
              <a:rPr lang="en-US" dirty="0">
                <a:latin typeface="Calibri" pitchFamily="34" charset="0"/>
              </a:rPr>
              <a:t>from a relatively small sample extracted from a known or unknown probability distribution.</a:t>
            </a:r>
          </a:p>
          <a:p>
            <a:endParaRPr lang="en-US" dirty="0">
              <a:latin typeface="Calibri" pitchFamily="34" charset="0"/>
            </a:endParaRPr>
          </a:p>
          <a:p>
            <a:r>
              <a:rPr lang="en-US" dirty="0">
                <a:latin typeface="Calibri" pitchFamily="34" charset="0"/>
              </a:rPr>
              <a:t>This </a:t>
            </a:r>
            <a:r>
              <a:rPr lang="en-US" dirty="0" smtClean="0">
                <a:latin typeface="Calibri" pitchFamily="34" charset="0"/>
              </a:rPr>
              <a:t>is </a:t>
            </a:r>
            <a:r>
              <a:rPr lang="en-US" dirty="0">
                <a:latin typeface="Calibri" pitchFamily="34" charset="0"/>
              </a:rPr>
              <a:t>what we usually have available to us in practice.</a:t>
            </a:r>
          </a:p>
        </p:txBody>
      </p:sp>
      <p:sp>
        <p:nvSpPr>
          <p:cNvPr id="2" name="Slide Number Placeholder 1"/>
          <p:cNvSpPr>
            <a:spLocks noGrp="1"/>
          </p:cNvSpPr>
          <p:nvPr>
            <p:ph type="sldNum" sz="quarter" idx="12"/>
          </p:nvPr>
        </p:nvSpPr>
        <p:spPr/>
        <p:txBody>
          <a:bodyPr/>
          <a:lstStyle/>
          <a:p>
            <a:fld id="{74762C12-4B9D-6240-8803-F6FB9DF30084}" type="slidenum">
              <a:rPr lang="en-US" smtClean="0"/>
              <a:t>24</a:t>
            </a:fld>
            <a:endParaRPr lang="en-US"/>
          </a:p>
        </p:txBody>
      </p:sp>
    </p:spTree>
    <p:extLst>
      <p:ext uri="{BB962C8B-B14F-4D97-AF65-F5344CB8AC3E}">
        <p14:creationId xmlns:p14="http://schemas.microsoft.com/office/powerpoint/2010/main" val="34664314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CD5B5"/>
          </a:solidFill>
        </p:spPr>
        <p:txBody>
          <a:bodyPr>
            <a:normAutofit fontScale="90000"/>
          </a:bodyPr>
          <a:lstStyle/>
          <a:p>
            <a:r>
              <a:rPr lang="en-US" dirty="0" smtClean="0"/>
              <a:t>Theory: Expected Values, Moments,  Mean, Variance, Standard Deviation</a:t>
            </a:r>
            <a:endParaRPr lang="en-US" dirty="0"/>
          </a:p>
        </p:txBody>
      </p:sp>
      <p:pic>
        <p:nvPicPr>
          <p:cNvPr id="3" name="Picture 2"/>
          <p:cNvPicPr>
            <a:picLocks noChangeAspect="1"/>
          </p:cNvPicPr>
          <p:nvPr/>
        </p:nvPicPr>
        <p:blipFill>
          <a:blip r:embed="rId2"/>
          <a:stretch>
            <a:fillRect/>
          </a:stretch>
        </p:blipFill>
        <p:spPr>
          <a:xfrm>
            <a:off x="0" y="1566535"/>
            <a:ext cx="9144000" cy="2014614"/>
          </a:xfrm>
          <a:prstGeom prst="rect">
            <a:avLst/>
          </a:prstGeom>
        </p:spPr>
      </p:pic>
      <p:sp>
        <p:nvSpPr>
          <p:cNvPr id="4" name="TextBox 3"/>
          <p:cNvSpPr txBox="1"/>
          <p:nvPr/>
        </p:nvSpPr>
        <p:spPr>
          <a:xfrm>
            <a:off x="385379" y="3056759"/>
            <a:ext cx="1988207" cy="369332"/>
          </a:xfrm>
          <a:prstGeom prst="rect">
            <a:avLst/>
          </a:prstGeom>
          <a:noFill/>
        </p:spPr>
        <p:txBody>
          <a:bodyPr wrap="square" rtlCol="0">
            <a:spAutoFit/>
          </a:bodyPr>
          <a:lstStyle/>
          <a:p>
            <a:r>
              <a:rPr lang="en-US" dirty="0" smtClean="0"/>
              <a:t>First moment</a:t>
            </a:r>
            <a:endParaRPr lang="en-US" dirty="0"/>
          </a:p>
        </p:txBody>
      </p:sp>
      <p:pic>
        <p:nvPicPr>
          <p:cNvPr id="5" name="Picture 4"/>
          <p:cNvPicPr>
            <a:picLocks noChangeAspect="1"/>
          </p:cNvPicPr>
          <p:nvPr/>
        </p:nvPicPr>
        <p:blipFill>
          <a:blip r:embed="rId3"/>
          <a:stretch>
            <a:fillRect/>
          </a:stretch>
        </p:blipFill>
        <p:spPr>
          <a:xfrm>
            <a:off x="0" y="3826641"/>
            <a:ext cx="9144000" cy="2732350"/>
          </a:xfrm>
          <a:prstGeom prst="rect">
            <a:avLst/>
          </a:prstGeom>
        </p:spPr>
      </p:pic>
      <p:sp>
        <p:nvSpPr>
          <p:cNvPr id="6" name="TextBox 5"/>
          <p:cNvSpPr txBox="1"/>
          <p:nvPr/>
        </p:nvSpPr>
        <p:spPr>
          <a:xfrm>
            <a:off x="385378" y="6485865"/>
            <a:ext cx="8453821" cy="369332"/>
          </a:xfrm>
          <a:prstGeom prst="rect">
            <a:avLst/>
          </a:prstGeom>
          <a:noFill/>
        </p:spPr>
        <p:txBody>
          <a:bodyPr wrap="square" rtlCol="0">
            <a:spAutoFit/>
          </a:bodyPr>
          <a:lstStyle/>
          <a:p>
            <a:r>
              <a:rPr lang="en-US" dirty="0" smtClean="0"/>
              <a:t>From Devore</a:t>
            </a:r>
            <a:r>
              <a:rPr lang="en-US" dirty="0"/>
              <a:t>, also see: </a:t>
            </a:r>
            <a:r>
              <a:rPr lang="en-US" dirty="0">
                <a:hlinkClick r:id="rId4"/>
              </a:rPr>
              <a:t>https://en.wikipedia.org/wiki/Moment_(mathematics</a:t>
            </a:r>
            <a:r>
              <a:rPr lang="en-US" dirty="0" smtClean="0"/>
              <a:t>) </a:t>
            </a:r>
            <a:endParaRPr lang="en-US" dirty="0"/>
          </a:p>
        </p:txBody>
      </p:sp>
      <p:sp>
        <p:nvSpPr>
          <p:cNvPr id="8" name="TextBox 7"/>
          <p:cNvSpPr txBox="1"/>
          <p:nvPr/>
        </p:nvSpPr>
        <p:spPr>
          <a:xfrm>
            <a:off x="239986" y="6116533"/>
            <a:ext cx="1988207" cy="369332"/>
          </a:xfrm>
          <a:prstGeom prst="rect">
            <a:avLst/>
          </a:prstGeom>
          <a:noFill/>
        </p:spPr>
        <p:txBody>
          <a:bodyPr wrap="square" rtlCol="0">
            <a:spAutoFit/>
          </a:bodyPr>
          <a:lstStyle/>
          <a:p>
            <a:r>
              <a:rPr lang="en-US" dirty="0" smtClean="0"/>
              <a:t>Second moment</a:t>
            </a:r>
            <a:endParaRPr lang="en-US" dirty="0"/>
          </a:p>
        </p:txBody>
      </p:sp>
      <p:sp>
        <p:nvSpPr>
          <p:cNvPr id="7" name="Slide Number Placeholder 6"/>
          <p:cNvSpPr>
            <a:spLocks noGrp="1"/>
          </p:cNvSpPr>
          <p:nvPr>
            <p:ph type="sldNum" sz="quarter" idx="12"/>
          </p:nvPr>
        </p:nvSpPr>
        <p:spPr/>
        <p:txBody>
          <a:bodyPr/>
          <a:lstStyle/>
          <a:p>
            <a:fld id="{74762C12-4B9D-6240-8803-F6FB9DF30084}" type="slidenum">
              <a:rPr lang="en-US" smtClean="0"/>
              <a:t>25</a:t>
            </a:fld>
            <a:endParaRPr lang="en-US"/>
          </a:p>
        </p:txBody>
      </p:sp>
    </p:spTree>
    <p:extLst>
      <p:ext uri="{BB962C8B-B14F-4D97-AF65-F5344CB8AC3E}">
        <p14:creationId xmlns:p14="http://schemas.microsoft.com/office/powerpoint/2010/main" val="31097725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8424401" cy="954107"/>
          </a:xfrm>
          <a:prstGeom prst="rect">
            <a:avLst/>
          </a:prstGeom>
          <a:noFill/>
          <a:ln w="9525">
            <a:noFill/>
            <a:miter lim="800000"/>
            <a:headEnd/>
            <a:tailEnd/>
          </a:ln>
        </p:spPr>
        <p:txBody>
          <a:bodyPr wrap="none">
            <a:spAutoFit/>
          </a:bodyPr>
          <a:lstStyle/>
          <a:p>
            <a:r>
              <a:rPr lang="en-US" sz="2800" b="1" dirty="0" smtClean="0">
                <a:latin typeface="Calibri" pitchFamily="34" charset="0"/>
              </a:rPr>
              <a:t>What is the Expected Value of the Uniform </a:t>
            </a:r>
            <a:r>
              <a:rPr lang="en-US" sz="2800" b="1" dirty="0">
                <a:latin typeface="Calibri" pitchFamily="34" charset="0"/>
              </a:rPr>
              <a:t>Distribution  </a:t>
            </a:r>
            <a:endParaRPr lang="en-US" sz="2800" b="1" dirty="0" smtClean="0">
              <a:latin typeface="Calibri" pitchFamily="34" charset="0"/>
            </a:endParaRPr>
          </a:p>
          <a:p>
            <a:r>
              <a:rPr lang="en-US" sz="2800" b="1" dirty="0" smtClean="0">
                <a:latin typeface="Calibri" pitchFamily="34" charset="0"/>
              </a:rPr>
              <a:t>on </a:t>
            </a:r>
            <a:r>
              <a:rPr lang="en-US" sz="2800" b="1" dirty="0">
                <a:latin typeface="Calibri" pitchFamily="34" charset="0"/>
              </a:rPr>
              <a:t>the interval [0,1</a:t>
            </a:r>
            <a:r>
              <a:rPr lang="en-US" sz="2800" b="1" dirty="0" smtClean="0">
                <a:latin typeface="Calibri" pitchFamily="34" charset="0"/>
              </a:rPr>
              <a:t>] ?</a:t>
            </a:r>
            <a:endParaRPr lang="en-US" sz="2800" b="1" dirty="0">
              <a:latin typeface="Calibri" pitchFamily="34" charset="0"/>
            </a:endParaRPr>
          </a:p>
        </p:txBody>
      </p:sp>
      <p:sp>
        <p:nvSpPr>
          <p:cNvPr id="25603" name="TextBox 3"/>
          <p:cNvSpPr txBox="1">
            <a:spLocks noChangeArrowheads="1"/>
          </p:cNvSpPr>
          <p:nvPr/>
        </p:nvSpPr>
        <p:spPr bwMode="auto">
          <a:xfrm>
            <a:off x="304800" y="1143000"/>
            <a:ext cx="3414713" cy="646113"/>
          </a:xfrm>
          <a:prstGeom prst="rect">
            <a:avLst/>
          </a:prstGeom>
          <a:noFill/>
          <a:ln w="9525">
            <a:noFill/>
            <a:miter lim="800000"/>
            <a:headEnd/>
            <a:tailEnd/>
          </a:ln>
        </p:spPr>
        <p:txBody>
          <a:bodyPr wrap="none">
            <a:spAutoFit/>
          </a:bodyPr>
          <a:lstStyle/>
          <a:p>
            <a:r>
              <a:rPr lang="en-US" dirty="0">
                <a:latin typeface="Calibri" pitchFamily="34" charset="0"/>
              </a:rPr>
              <a:t>PDF = Probability Density Function</a:t>
            </a:r>
          </a:p>
          <a:p>
            <a:r>
              <a:rPr lang="en-US" dirty="0">
                <a:latin typeface="Calibri" pitchFamily="34" charset="0"/>
              </a:rPr>
              <a:t>F(x) = 1</a:t>
            </a:r>
          </a:p>
        </p:txBody>
      </p:sp>
      <p:sp>
        <p:nvSpPr>
          <p:cNvPr id="25604" name="TextBox 4"/>
          <p:cNvSpPr txBox="1">
            <a:spLocks noChangeArrowheads="1"/>
          </p:cNvSpPr>
          <p:nvPr/>
        </p:nvSpPr>
        <p:spPr bwMode="auto">
          <a:xfrm>
            <a:off x="4343400" y="1143000"/>
            <a:ext cx="3873500" cy="646113"/>
          </a:xfrm>
          <a:prstGeom prst="rect">
            <a:avLst/>
          </a:prstGeom>
          <a:noFill/>
          <a:ln w="9525">
            <a:noFill/>
            <a:miter lim="800000"/>
            <a:headEnd/>
            <a:tailEnd/>
          </a:ln>
        </p:spPr>
        <p:txBody>
          <a:bodyPr wrap="none">
            <a:spAutoFit/>
          </a:bodyPr>
          <a:lstStyle/>
          <a:p>
            <a:r>
              <a:rPr lang="en-US" dirty="0">
                <a:latin typeface="Calibri" pitchFamily="34" charset="0"/>
              </a:rPr>
              <a:t>CDF = Cumulative Distribution Function</a:t>
            </a:r>
          </a:p>
          <a:p>
            <a:r>
              <a:rPr lang="en-US" dirty="0">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26</a:t>
            </a:fld>
            <a:endParaRPr lang="en-US"/>
          </a:p>
        </p:txBody>
      </p:sp>
    </p:spTree>
    <p:extLst>
      <p:ext uri="{BB962C8B-B14F-4D97-AF65-F5344CB8AC3E}">
        <p14:creationId xmlns:p14="http://schemas.microsoft.com/office/powerpoint/2010/main" val="29158317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8424401" cy="954107"/>
          </a:xfrm>
          <a:prstGeom prst="rect">
            <a:avLst/>
          </a:prstGeom>
          <a:noFill/>
          <a:ln w="9525">
            <a:noFill/>
            <a:miter lim="800000"/>
            <a:headEnd/>
            <a:tailEnd/>
          </a:ln>
        </p:spPr>
        <p:txBody>
          <a:bodyPr wrap="none">
            <a:spAutoFit/>
          </a:bodyPr>
          <a:lstStyle/>
          <a:p>
            <a:r>
              <a:rPr lang="en-US" sz="2800" b="1" dirty="0" smtClean="0">
                <a:latin typeface="Calibri" pitchFamily="34" charset="0"/>
              </a:rPr>
              <a:t>What is the Expected Value of the Uniform </a:t>
            </a:r>
            <a:r>
              <a:rPr lang="en-US" sz="2800" b="1" dirty="0">
                <a:latin typeface="Calibri" pitchFamily="34" charset="0"/>
              </a:rPr>
              <a:t>Distribution  </a:t>
            </a:r>
            <a:endParaRPr lang="en-US" sz="2800" b="1" dirty="0" smtClean="0">
              <a:latin typeface="Calibri" pitchFamily="34" charset="0"/>
            </a:endParaRPr>
          </a:p>
          <a:p>
            <a:r>
              <a:rPr lang="en-US" sz="2800" b="1" dirty="0" smtClean="0">
                <a:latin typeface="Calibri" pitchFamily="34" charset="0"/>
              </a:rPr>
              <a:t>on </a:t>
            </a:r>
            <a:r>
              <a:rPr lang="en-US" sz="2800" b="1" dirty="0">
                <a:latin typeface="Calibri" pitchFamily="34" charset="0"/>
              </a:rPr>
              <a:t>the interval [0,1</a:t>
            </a:r>
            <a:r>
              <a:rPr lang="en-US" sz="2800" b="1" dirty="0" smtClean="0">
                <a:latin typeface="Calibri" pitchFamily="34" charset="0"/>
              </a:rPr>
              <a:t>] ?</a:t>
            </a:r>
            <a:endParaRPr lang="en-US" sz="2800" b="1" dirty="0">
              <a:latin typeface="Calibri" pitchFamily="34" charset="0"/>
            </a:endParaRPr>
          </a:p>
        </p:txBody>
      </p:sp>
      <p:sp>
        <p:nvSpPr>
          <p:cNvPr id="25603" name="TextBox 3"/>
          <p:cNvSpPr txBox="1">
            <a:spLocks noChangeArrowheads="1"/>
          </p:cNvSpPr>
          <p:nvPr/>
        </p:nvSpPr>
        <p:spPr bwMode="auto">
          <a:xfrm>
            <a:off x="304800" y="1143000"/>
            <a:ext cx="3414713" cy="646113"/>
          </a:xfrm>
          <a:prstGeom prst="rect">
            <a:avLst/>
          </a:prstGeom>
          <a:noFill/>
          <a:ln w="9525">
            <a:noFill/>
            <a:miter lim="800000"/>
            <a:headEnd/>
            <a:tailEnd/>
          </a:ln>
        </p:spPr>
        <p:txBody>
          <a:bodyPr wrap="none">
            <a:spAutoFit/>
          </a:bodyPr>
          <a:lstStyle/>
          <a:p>
            <a:r>
              <a:rPr lang="en-US" dirty="0">
                <a:latin typeface="Calibri" pitchFamily="34" charset="0"/>
              </a:rPr>
              <a:t>PDF = Probability Density Function</a:t>
            </a:r>
          </a:p>
          <a:p>
            <a:r>
              <a:rPr lang="en-US" dirty="0">
                <a:latin typeface="Calibri" pitchFamily="34" charset="0"/>
              </a:rPr>
              <a:t>F(x) = 1</a:t>
            </a:r>
          </a:p>
        </p:txBody>
      </p:sp>
      <p:sp>
        <p:nvSpPr>
          <p:cNvPr id="25604" name="TextBox 4"/>
          <p:cNvSpPr txBox="1">
            <a:spLocks noChangeArrowheads="1"/>
          </p:cNvSpPr>
          <p:nvPr/>
        </p:nvSpPr>
        <p:spPr bwMode="auto">
          <a:xfrm>
            <a:off x="4343400" y="1143000"/>
            <a:ext cx="3873500" cy="646113"/>
          </a:xfrm>
          <a:prstGeom prst="rect">
            <a:avLst/>
          </a:prstGeom>
          <a:noFill/>
          <a:ln w="9525">
            <a:noFill/>
            <a:miter lim="800000"/>
            <a:headEnd/>
            <a:tailEnd/>
          </a:ln>
        </p:spPr>
        <p:txBody>
          <a:bodyPr wrap="none">
            <a:spAutoFit/>
          </a:bodyPr>
          <a:lstStyle/>
          <a:p>
            <a:r>
              <a:rPr lang="en-US" dirty="0">
                <a:latin typeface="Calibri" pitchFamily="34" charset="0"/>
              </a:rPr>
              <a:t>CDF = Cumulative Distribution Function</a:t>
            </a:r>
          </a:p>
          <a:p>
            <a:r>
              <a:rPr lang="en-US" dirty="0">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27</a:t>
            </a:fld>
            <a:endParaRPr lang="en-US"/>
          </a:p>
        </p:txBody>
      </p:sp>
      <p:pic>
        <p:nvPicPr>
          <p:cNvPr id="9" name="Picture 8"/>
          <p:cNvPicPr>
            <a:picLocks noChangeAspect="1"/>
          </p:cNvPicPr>
          <p:nvPr/>
        </p:nvPicPr>
        <p:blipFill>
          <a:blip r:embed="rId3"/>
          <a:stretch>
            <a:fillRect/>
          </a:stretch>
        </p:blipFill>
        <p:spPr>
          <a:xfrm>
            <a:off x="1975282" y="4648200"/>
            <a:ext cx="6635318" cy="1461899"/>
          </a:xfrm>
          <a:prstGeom prst="rect">
            <a:avLst/>
          </a:prstGeom>
        </p:spPr>
      </p:pic>
    </p:spTree>
    <p:extLst>
      <p:ext uri="{BB962C8B-B14F-4D97-AF65-F5344CB8AC3E}">
        <p14:creationId xmlns:p14="http://schemas.microsoft.com/office/powerpoint/2010/main" val="3441648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7436601" cy="954107"/>
          </a:xfrm>
          <a:prstGeom prst="rect">
            <a:avLst/>
          </a:prstGeom>
          <a:noFill/>
          <a:ln w="9525">
            <a:noFill/>
            <a:miter lim="800000"/>
            <a:headEnd/>
            <a:tailEnd/>
          </a:ln>
        </p:spPr>
        <p:txBody>
          <a:bodyPr wrap="none">
            <a:spAutoFit/>
          </a:bodyPr>
          <a:lstStyle/>
          <a:p>
            <a:r>
              <a:rPr lang="en-US" sz="2800" b="1" dirty="0" smtClean="0">
                <a:latin typeface="Calibri" pitchFamily="34" charset="0"/>
              </a:rPr>
              <a:t>What is the Variance of the Uniform </a:t>
            </a:r>
            <a:r>
              <a:rPr lang="en-US" sz="2800" b="1" dirty="0">
                <a:latin typeface="Calibri" pitchFamily="34" charset="0"/>
              </a:rPr>
              <a:t>Distribution  </a:t>
            </a:r>
            <a:endParaRPr lang="en-US" sz="2800" b="1" dirty="0" smtClean="0">
              <a:latin typeface="Calibri" pitchFamily="34" charset="0"/>
            </a:endParaRPr>
          </a:p>
          <a:p>
            <a:r>
              <a:rPr lang="en-US" sz="2800" b="1" dirty="0" smtClean="0">
                <a:latin typeface="Calibri" pitchFamily="34" charset="0"/>
              </a:rPr>
              <a:t>on </a:t>
            </a:r>
            <a:r>
              <a:rPr lang="en-US" sz="2800" b="1" dirty="0">
                <a:latin typeface="Calibri" pitchFamily="34" charset="0"/>
              </a:rPr>
              <a:t>the interval [0,1</a:t>
            </a:r>
            <a:r>
              <a:rPr lang="en-US" sz="2800" b="1" dirty="0" smtClean="0">
                <a:latin typeface="Calibri" pitchFamily="34" charset="0"/>
              </a:rPr>
              <a:t>] ?</a:t>
            </a:r>
            <a:endParaRPr lang="en-US" sz="2800" b="1" dirty="0">
              <a:latin typeface="Calibri" pitchFamily="34" charset="0"/>
            </a:endParaRPr>
          </a:p>
        </p:txBody>
      </p:sp>
      <p:sp>
        <p:nvSpPr>
          <p:cNvPr id="25603" name="TextBox 3"/>
          <p:cNvSpPr txBox="1">
            <a:spLocks noChangeArrowheads="1"/>
          </p:cNvSpPr>
          <p:nvPr/>
        </p:nvSpPr>
        <p:spPr bwMode="auto">
          <a:xfrm>
            <a:off x="304800" y="1143000"/>
            <a:ext cx="3414713" cy="646113"/>
          </a:xfrm>
          <a:prstGeom prst="rect">
            <a:avLst/>
          </a:prstGeom>
          <a:noFill/>
          <a:ln w="9525">
            <a:noFill/>
            <a:miter lim="800000"/>
            <a:headEnd/>
            <a:tailEnd/>
          </a:ln>
        </p:spPr>
        <p:txBody>
          <a:bodyPr wrap="none">
            <a:spAutoFit/>
          </a:bodyPr>
          <a:lstStyle/>
          <a:p>
            <a:r>
              <a:rPr lang="en-US" dirty="0">
                <a:latin typeface="Calibri" pitchFamily="34" charset="0"/>
              </a:rPr>
              <a:t>PDF = Probability Density Function</a:t>
            </a:r>
          </a:p>
          <a:p>
            <a:r>
              <a:rPr lang="en-US" dirty="0">
                <a:latin typeface="Calibri" pitchFamily="34" charset="0"/>
              </a:rPr>
              <a:t>F(x) = 1</a:t>
            </a:r>
          </a:p>
        </p:txBody>
      </p:sp>
      <p:sp>
        <p:nvSpPr>
          <p:cNvPr id="25604" name="TextBox 4"/>
          <p:cNvSpPr txBox="1">
            <a:spLocks noChangeArrowheads="1"/>
          </p:cNvSpPr>
          <p:nvPr/>
        </p:nvSpPr>
        <p:spPr bwMode="auto">
          <a:xfrm>
            <a:off x="4343400" y="1143000"/>
            <a:ext cx="3873500" cy="646113"/>
          </a:xfrm>
          <a:prstGeom prst="rect">
            <a:avLst/>
          </a:prstGeom>
          <a:noFill/>
          <a:ln w="9525">
            <a:noFill/>
            <a:miter lim="800000"/>
            <a:headEnd/>
            <a:tailEnd/>
          </a:ln>
        </p:spPr>
        <p:txBody>
          <a:bodyPr wrap="none">
            <a:spAutoFit/>
          </a:bodyPr>
          <a:lstStyle/>
          <a:p>
            <a:r>
              <a:rPr lang="en-US" dirty="0">
                <a:latin typeface="Calibri" pitchFamily="34" charset="0"/>
              </a:rPr>
              <a:t>CDF = Cumulative Distribution Function</a:t>
            </a:r>
          </a:p>
          <a:p>
            <a:r>
              <a:rPr lang="en-US" dirty="0">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28</a:t>
            </a:fld>
            <a:endParaRPr lang="en-US"/>
          </a:p>
        </p:txBody>
      </p:sp>
    </p:spTree>
    <p:extLst>
      <p:ext uri="{BB962C8B-B14F-4D97-AF65-F5344CB8AC3E}">
        <p14:creationId xmlns:p14="http://schemas.microsoft.com/office/powerpoint/2010/main" val="42350546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447800" y="1676400"/>
          <a:ext cx="6319838" cy="4967288"/>
        </p:xfrm>
        <a:graphic>
          <a:graphicData uri="http://schemas.openxmlformats.org/drawingml/2006/chart">
            <c:chart xmlns:c="http://schemas.openxmlformats.org/drawingml/2006/chart" xmlns:r="http://schemas.openxmlformats.org/officeDocument/2006/relationships" r:id="rId2"/>
          </a:graphicData>
        </a:graphic>
      </p:graphicFrame>
      <p:sp>
        <p:nvSpPr>
          <p:cNvPr id="25602" name="TextBox 2"/>
          <p:cNvSpPr txBox="1">
            <a:spLocks noChangeArrowheads="1"/>
          </p:cNvSpPr>
          <p:nvPr/>
        </p:nvSpPr>
        <p:spPr bwMode="auto">
          <a:xfrm>
            <a:off x="304800" y="228600"/>
            <a:ext cx="7436601" cy="954107"/>
          </a:xfrm>
          <a:prstGeom prst="rect">
            <a:avLst/>
          </a:prstGeom>
          <a:noFill/>
          <a:ln w="9525">
            <a:noFill/>
            <a:miter lim="800000"/>
            <a:headEnd/>
            <a:tailEnd/>
          </a:ln>
        </p:spPr>
        <p:txBody>
          <a:bodyPr wrap="none">
            <a:spAutoFit/>
          </a:bodyPr>
          <a:lstStyle/>
          <a:p>
            <a:r>
              <a:rPr lang="en-US" sz="2800" b="1" dirty="0" smtClean="0">
                <a:latin typeface="Calibri" pitchFamily="34" charset="0"/>
              </a:rPr>
              <a:t>What is the Variance of the Uniform </a:t>
            </a:r>
            <a:r>
              <a:rPr lang="en-US" sz="2800" b="1" dirty="0">
                <a:latin typeface="Calibri" pitchFamily="34" charset="0"/>
              </a:rPr>
              <a:t>Distribution  </a:t>
            </a:r>
            <a:endParaRPr lang="en-US" sz="2800" b="1" dirty="0" smtClean="0">
              <a:latin typeface="Calibri" pitchFamily="34" charset="0"/>
            </a:endParaRPr>
          </a:p>
          <a:p>
            <a:r>
              <a:rPr lang="en-US" sz="2800" b="1" dirty="0" smtClean="0">
                <a:latin typeface="Calibri" pitchFamily="34" charset="0"/>
              </a:rPr>
              <a:t>on </a:t>
            </a:r>
            <a:r>
              <a:rPr lang="en-US" sz="2800" b="1" dirty="0">
                <a:latin typeface="Calibri" pitchFamily="34" charset="0"/>
              </a:rPr>
              <a:t>the interval [0,1</a:t>
            </a:r>
            <a:r>
              <a:rPr lang="en-US" sz="2800" b="1" dirty="0" smtClean="0">
                <a:latin typeface="Calibri" pitchFamily="34" charset="0"/>
              </a:rPr>
              <a:t>] ?</a:t>
            </a:r>
            <a:endParaRPr lang="en-US" sz="2800" b="1" dirty="0">
              <a:latin typeface="Calibri" pitchFamily="34" charset="0"/>
            </a:endParaRPr>
          </a:p>
        </p:txBody>
      </p:sp>
      <p:sp>
        <p:nvSpPr>
          <p:cNvPr id="25603" name="TextBox 3"/>
          <p:cNvSpPr txBox="1">
            <a:spLocks noChangeArrowheads="1"/>
          </p:cNvSpPr>
          <p:nvPr/>
        </p:nvSpPr>
        <p:spPr bwMode="auto">
          <a:xfrm>
            <a:off x="304800" y="1143000"/>
            <a:ext cx="3414713" cy="646113"/>
          </a:xfrm>
          <a:prstGeom prst="rect">
            <a:avLst/>
          </a:prstGeom>
          <a:noFill/>
          <a:ln w="9525">
            <a:noFill/>
            <a:miter lim="800000"/>
            <a:headEnd/>
            <a:tailEnd/>
          </a:ln>
        </p:spPr>
        <p:txBody>
          <a:bodyPr wrap="none">
            <a:spAutoFit/>
          </a:bodyPr>
          <a:lstStyle/>
          <a:p>
            <a:r>
              <a:rPr lang="en-US" dirty="0">
                <a:latin typeface="Calibri" pitchFamily="34" charset="0"/>
              </a:rPr>
              <a:t>PDF = Probability Density Function</a:t>
            </a:r>
          </a:p>
          <a:p>
            <a:r>
              <a:rPr lang="en-US" dirty="0">
                <a:latin typeface="Calibri" pitchFamily="34" charset="0"/>
              </a:rPr>
              <a:t>F(x) = 1</a:t>
            </a:r>
          </a:p>
        </p:txBody>
      </p:sp>
      <p:sp>
        <p:nvSpPr>
          <p:cNvPr id="25604" name="TextBox 4"/>
          <p:cNvSpPr txBox="1">
            <a:spLocks noChangeArrowheads="1"/>
          </p:cNvSpPr>
          <p:nvPr/>
        </p:nvSpPr>
        <p:spPr bwMode="auto">
          <a:xfrm>
            <a:off x="4343400" y="1143000"/>
            <a:ext cx="3873500" cy="646113"/>
          </a:xfrm>
          <a:prstGeom prst="rect">
            <a:avLst/>
          </a:prstGeom>
          <a:noFill/>
          <a:ln w="9525">
            <a:noFill/>
            <a:miter lim="800000"/>
            <a:headEnd/>
            <a:tailEnd/>
          </a:ln>
        </p:spPr>
        <p:txBody>
          <a:bodyPr wrap="none">
            <a:spAutoFit/>
          </a:bodyPr>
          <a:lstStyle/>
          <a:p>
            <a:r>
              <a:rPr lang="en-US" dirty="0">
                <a:latin typeface="Calibri" pitchFamily="34" charset="0"/>
              </a:rPr>
              <a:t>CDF = Cumulative Distribution Function</a:t>
            </a:r>
          </a:p>
          <a:p>
            <a:r>
              <a:rPr lang="en-US" dirty="0">
                <a:latin typeface="Calibri" pitchFamily="34" charset="0"/>
              </a:rPr>
              <a:t>F(x) = x</a:t>
            </a:r>
          </a:p>
        </p:txBody>
      </p:sp>
      <p:sp>
        <p:nvSpPr>
          <p:cNvPr id="3" name="TextBox 2"/>
          <p:cNvSpPr txBox="1"/>
          <p:nvPr/>
        </p:nvSpPr>
        <p:spPr>
          <a:xfrm>
            <a:off x="4419600" y="6466604"/>
            <a:ext cx="838200" cy="369332"/>
          </a:xfrm>
          <a:prstGeom prst="rect">
            <a:avLst/>
          </a:prstGeom>
          <a:noFill/>
        </p:spPr>
        <p:txBody>
          <a:bodyPr wrap="square" rtlCol="0">
            <a:spAutoFit/>
          </a:bodyPr>
          <a:lstStyle/>
          <a:p>
            <a:r>
              <a:rPr lang="en-US" dirty="0" smtClean="0"/>
              <a:t>value</a:t>
            </a:r>
            <a:endParaRPr lang="en-US" dirty="0"/>
          </a:p>
        </p:txBody>
      </p:sp>
      <p:sp>
        <p:nvSpPr>
          <p:cNvPr id="7" name="TextBox 6"/>
          <p:cNvSpPr txBox="1"/>
          <p:nvPr/>
        </p:nvSpPr>
        <p:spPr>
          <a:xfrm rot="16200000">
            <a:off x="-1048435" y="3563036"/>
            <a:ext cx="4419602" cy="646331"/>
          </a:xfrm>
          <a:prstGeom prst="rect">
            <a:avLst/>
          </a:prstGeom>
          <a:noFill/>
        </p:spPr>
        <p:txBody>
          <a:bodyPr wrap="square" rtlCol="0">
            <a:spAutoFit/>
          </a:bodyPr>
          <a:lstStyle/>
          <a:p>
            <a:r>
              <a:rPr lang="en-US" dirty="0" smtClean="0"/>
              <a:t>Probability of </a:t>
            </a:r>
            <a:r>
              <a:rPr lang="en-US" dirty="0" err="1" smtClean="0"/>
              <a:t>occurance</a:t>
            </a:r>
            <a:r>
              <a:rPr lang="en-US" dirty="0" smtClean="0"/>
              <a:t> (PDF)</a:t>
            </a:r>
          </a:p>
          <a:p>
            <a:r>
              <a:rPr lang="en-US" dirty="0" smtClean="0"/>
              <a:t>Probability of value &lt;= given value (CDF)</a:t>
            </a:r>
            <a:endParaRPr lang="en-US" dirty="0"/>
          </a:p>
        </p:txBody>
      </p:sp>
      <p:sp>
        <p:nvSpPr>
          <p:cNvPr id="4" name="Slide Number Placeholder 3"/>
          <p:cNvSpPr>
            <a:spLocks noGrp="1"/>
          </p:cNvSpPr>
          <p:nvPr>
            <p:ph type="sldNum" sz="quarter" idx="12"/>
          </p:nvPr>
        </p:nvSpPr>
        <p:spPr/>
        <p:txBody>
          <a:bodyPr/>
          <a:lstStyle/>
          <a:p>
            <a:pPr>
              <a:defRPr/>
            </a:pPr>
            <a:fld id="{23D82150-27AD-43A4-B273-613CC650DAC5}" type="slidenum">
              <a:rPr lang="en-US" smtClean="0"/>
              <a:pPr>
                <a:defRPr/>
              </a:pPr>
              <a:t>29</a:t>
            </a:fld>
            <a:endParaRPr lang="en-US"/>
          </a:p>
        </p:txBody>
      </p:sp>
      <p:pic>
        <p:nvPicPr>
          <p:cNvPr id="9" name="Picture 8"/>
          <p:cNvPicPr>
            <a:picLocks noChangeAspect="1"/>
          </p:cNvPicPr>
          <p:nvPr/>
        </p:nvPicPr>
        <p:blipFill>
          <a:blip r:embed="rId3"/>
          <a:stretch>
            <a:fillRect/>
          </a:stretch>
        </p:blipFill>
        <p:spPr>
          <a:xfrm>
            <a:off x="2362200" y="4419600"/>
            <a:ext cx="5963920" cy="1782099"/>
          </a:xfrm>
          <a:prstGeom prst="rect">
            <a:avLst/>
          </a:prstGeom>
        </p:spPr>
      </p:pic>
    </p:spTree>
    <p:extLst>
      <p:ext uri="{BB962C8B-B14F-4D97-AF65-F5344CB8AC3E}">
        <p14:creationId xmlns:p14="http://schemas.microsoft.com/office/powerpoint/2010/main" val="1247422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457200" y="1447800"/>
            <a:ext cx="8229600" cy="4525963"/>
          </a:xfrm>
        </p:spPr>
        <p:txBody>
          <a:bodyPr/>
          <a:lstStyle/>
          <a:p>
            <a:r>
              <a:rPr lang="en-US" dirty="0" smtClean="0"/>
              <a:t>Steven will hold office hours Wednesdays 1:00-2:20 in MEB 250.  </a:t>
            </a:r>
            <a:r>
              <a:rPr lang="en-US" dirty="0" smtClean="0"/>
              <a:t>If you can’t be here in person, Steven will have </a:t>
            </a:r>
            <a:r>
              <a:rPr lang="en-US" dirty="0"/>
              <a:t>Zoom available: join the virtual office hours on Wednesdays 1:00-2:20 pm with this link</a:t>
            </a:r>
            <a:r>
              <a:rPr lang="en-US" dirty="0" smtClean="0"/>
              <a:t>:  </a:t>
            </a:r>
            <a:r>
              <a:rPr lang="en-US" sz="2400" dirty="0" smtClean="0"/>
              <a:t>https</a:t>
            </a:r>
            <a:r>
              <a:rPr lang="en-US" sz="2400" dirty="0"/>
              <a:t>://</a:t>
            </a:r>
            <a:r>
              <a:rPr lang="en-US" sz="2400" dirty="0" err="1"/>
              <a:t>washington.zoom.us</a:t>
            </a:r>
            <a:r>
              <a:rPr lang="en-US" sz="2400" dirty="0"/>
              <a:t>/j/494566322?pwd=</a:t>
            </a:r>
            <a:r>
              <a:rPr lang="en-US" sz="2400" dirty="0" smtClean="0"/>
              <a:t>M3IyVlNQdG1UWm0zTG1taTN0Nmlxdz09</a:t>
            </a:r>
            <a:endParaRPr lang="en-US" dirty="0" smtClean="0"/>
          </a:p>
          <a:p>
            <a:r>
              <a:rPr lang="en-US" dirty="0" smtClean="0"/>
              <a:t>See Steven’s post for link you can click on</a:t>
            </a:r>
          </a:p>
          <a:p>
            <a:r>
              <a:rPr lang="en-US" dirty="0" smtClean="0"/>
              <a:t>If </a:t>
            </a:r>
            <a:r>
              <a:rPr lang="en-US" dirty="0" smtClean="0"/>
              <a:t>you have ideas to make lecture recordings more user-friendly, let me know.</a:t>
            </a:r>
            <a:endParaRPr lang="en-US" dirty="0"/>
          </a:p>
        </p:txBody>
      </p:sp>
      <p:sp>
        <p:nvSpPr>
          <p:cNvPr id="4" name="Slide Number Placeholder 3"/>
          <p:cNvSpPr>
            <a:spLocks noGrp="1"/>
          </p:cNvSpPr>
          <p:nvPr>
            <p:ph type="sldNum" sz="quarter" idx="12"/>
          </p:nvPr>
        </p:nvSpPr>
        <p:spPr/>
        <p:txBody>
          <a:bodyPr/>
          <a:lstStyle/>
          <a:p>
            <a:pPr>
              <a:defRPr/>
            </a:pPr>
            <a:fld id="{98996027-FF0E-4285-9228-27298DAE209B}" type="slidenum">
              <a:rPr lang="en-US" smtClean="0"/>
              <a:pPr>
                <a:defRPr/>
              </a:pPr>
              <a:t>3</a:t>
            </a:fld>
            <a:endParaRPr lang="en-US"/>
          </a:p>
        </p:txBody>
      </p:sp>
    </p:spTree>
    <p:extLst>
      <p:ext uri="{BB962C8B-B14F-4D97-AF65-F5344CB8AC3E}">
        <p14:creationId xmlns:p14="http://schemas.microsoft.com/office/powerpoint/2010/main" val="291383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30</a:t>
            </a:fld>
            <a:endParaRPr lang="en-US"/>
          </a:p>
        </p:txBody>
      </p:sp>
      <p:sp>
        <p:nvSpPr>
          <p:cNvPr id="3" name="TextBox 2"/>
          <p:cNvSpPr txBox="1"/>
          <p:nvPr/>
        </p:nvSpPr>
        <p:spPr>
          <a:xfrm>
            <a:off x="1066800" y="2895600"/>
            <a:ext cx="7467600" cy="369332"/>
          </a:xfrm>
          <a:prstGeom prst="rect">
            <a:avLst/>
          </a:prstGeom>
          <a:noFill/>
        </p:spPr>
        <p:txBody>
          <a:bodyPr wrap="square" rtlCol="0">
            <a:spAutoFit/>
          </a:bodyPr>
          <a:lstStyle/>
          <a:p>
            <a:r>
              <a:rPr lang="en-US" dirty="0" smtClean="0"/>
              <a:t>https://</a:t>
            </a:r>
            <a:r>
              <a:rPr lang="en-US" dirty="0" err="1" smtClean="0"/>
              <a:t>en.wikipedia.org</a:t>
            </a:r>
            <a:r>
              <a:rPr lang="en-US" dirty="0" smtClean="0"/>
              <a:t>/wiki/</a:t>
            </a:r>
            <a:r>
              <a:rPr lang="en-US" dirty="0" err="1" smtClean="0"/>
              <a:t>Uniform_distribution</a:t>
            </a:r>
            <a:r>
              <a:rPr lang="en-US" dirty="0" smtClean="0"/>
              <a:t>_(continuous)</a:t>
            </a:r>
            <a:endParaRPr lang="en-US" dirty="0"/>
          </a:p>
        </p:txBody>
      </p:sp>
      <p:sp>
        <p:nvSpPr>
          <p:cNvPr id="7" name="TextBox 6"/>
          <p:cNvSpPr txBox="1"/>
          <p:nvPr/>
        </p:nvSpPr>
        <p:spPr>
          <a:xfrm>
            <a:off x="762000" y="685800"/>
            <a:ext cx="7010400" cy="1938992"/>
          </a:xfrm>
          <a:prstGeom prst="rect">
            <a:avLst/>
          </a:prstGeom>
          <a:noFill/>
        </p:spPr>
        <p:txBody>
          <a:bodyPr wrap="square" rtlCol="0">
            <a:spAutoFit/>
          </a:bodyPr>
          <a:lstStyle/>
          <a:p>
            <a:r>
              <a:rPr lang="en-US" sz="2000" dirty="0" smtClean="0"/>
              <a:t>If the prior slide didn’t make sense, or you don’t like doing integrals,</a:t>
            </a:r>
          </a:p>
          <a:p>
            <a:r>
              <a:rPr lang="en-US" sz="2000" dirty="0" smtClean="0"/>
              <a:t>you can find help on your homework for what the standard deviation is for a uniform distribution. </a:t>
            </a:r>
          </a:p>
          <a:p>
            <a:r>
              <a:rPr lang="en-US" sz="2000" dirty="0" smtClean="0"/>
              <a:t>Check out Wikipedia (and scroll down to characterization in terms of mean and variance).</a:t>
            </a:r>
            <a:endParaRPr lang="en-US" sz="2000" dirty="0"/>
          </a:p>
        </p:txBody>
      </p:sp>
    </p:spTree>
    <p:extLst>
      <p:ext uri="{BB962C8B-B14F-4D97-AF65-F5344CB8AC3E}">
        <p14:creationId xmlns:p14="http://schemas.microsoft.com/office/powerpoint/2010/main" val="15679104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1"/>
          <p:cNvSpPr txBox="1">
            <a:spLocks noChangeArrowheads="1"/>
          </p:cNvSpPr>
          <p:nvPr/>
        </p:nvSpPr>
        <p:spPr bwMode="auto">
          <a:xfrm>
            <a:off x="304800" y="228600"/>
            <a:ext cx="6717279" cy="400110"/>
          </a:xfrm>
          <a:prstGeom prst="rect">
            <a:avLst/>
          </a:prstGeom>
          <a:noFill/>
          <a:ln w="9525">
            <a:noFill/>
            <a:miter lim="800000"/>
            <a:headEnd/>
            <a:tailEnd/>
          </a:ln>
        </p:spPr>
        <p:txBody>
          <a:bodyPr wrap="none">
            <a:spAutoFit/>
          </a:bodyPr>
          <a:lstStyle/>
          <a:p>
            <a:r>
              <a:rPr lang="en-US" sz="2000" b="1" dirty="0">
                <a:latin typeface="Calibri" pitchFamily="34" charset="0"/>
              </a:rPr>
              <a:t>PDF = Probability Density </a:t>
            </a:r>
            <a:r>
              <a:rPr lang="en-US" sz="2000" b="1" dirty="0" smtClean="0">
                <a:latin typeface="Calibri" pitchFamily="34" charset="0"/>
              </a:rPr>
              <a:t>Function , for a Normal Distribution</a:t>
            </a:r>
            <a:endParaRPr lang="en-US" sz="2000" b="1" dirty="0">
              <a:latin typeface="Calibri" pitchFamily="34" charset="0"/>
            </a:endParaRPr>
          </a:p>
        </p:txBody>
      </p:sp>
      <p:graphicFrame>
        <p:nvGraphicFramePr>
          <p:cNvPr id="3" name="Chart 2"/>
          <p:cNvGraphicFramePr/>
          <p:nvPr/>
        </p:nvGraphicFramePr>
        <p:xfrm>
          <a:off x="1600200" y="1295400"/>
          <a:ext cx="542925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26627" name="TextBox 3"/>
          <p:cNvSpPr txBox="1">
            <a:spLocks noChangeArrowheads="1"/>
          </p:cNvSpPr>
          <p:nvPr/>
        </p:nvSpPr>
        <p:spPr bwMode="auto">
          <a:xfrm>
            <a:off x="1828800" y="5715000"/>
            <a:ext cx="5694363" cy="369888"/>
          </a:xfrm>
          <a:prstGeom prst="rect">
            <a:avLst/>
          </a:prstGeom>
          <a:noFill/>
          <a:ln w="9525">
            <a:noFill/>
            <a:miter lim="800000"/>
            <a:headEnd/>
            <a:tailEnd/>
          </a:ln>
        </p:spPr>
        <p:txBody>
          <a:bodyPr wrap="none">
            <a:spAutoFit/>
          </a:bodyPr>
          <a:lstStyle/>
          <a:p>
            <a:r>
              <a:rPr lang="en-US">
                <a:latin typeface="Calibri" pitchFamily="34" charset="0"/>
              </a:rPr>
              <a:t>Standard Normal Distribution:   Mean = 0, Std Deviation =1</a:t>
            </a:r>
          </a:p>
        </p:txBody>
      </p:sp>
      <p:sp>
        <p:nvSpPr>
          <p:cNvPr id="26628" name="TextBox 4"/>
          <p:cNvSpPr txBox="1">
            <a:spLocks noChangeArrowheads="1"/>
          </p:cNvSpPr>
          <p:nvPr/>
        </p:nvSpPr>
        <p:spPr bwMode="auto">
          <a:xfrm>
            <a:off x="3200400" y="4419600"/>
            <a:ext cx="2687638" cy="369888"/>
          </a:xfrm>
          <a:prstGeom prst="rect">
            <a:avLst/>
          </a:prstGeom>
          <a:noFill/>
          <a:ln w="9525">
            <a:noFill/>
            <a:miter lim="800000"/>
            <a:headEnd/>
            <a:tailEnd/>
          </a:ln>
        </p:spPr>
        <p:txBody>
          <a:bodyPr wrap="none">
            <a:spAutoFit/>
          </a:bodyPr>
          <a:lstStyle/>
          <a:p>
            <a:r>
              <a:rPr lang="en-US">
                <a:latin typeface="Calibri" pitchFamily="34" charset="0"/>
              </a:rPr>
              <a:t>Area under the curve = 1.0</a:t>
            </a:r>
          </a:p>
        </p:txBody>
      </p:sp>
      <p:sp>
        <p:nvSpPr>
          <p:cNvPr id="26629" name="TextBox 5"/>
          <p:cNvSpPr txBox="1">
            <a:spLocks noChangeArrowheads="1"/>
          </p:cNvSpPr>
          <p:nvPr/>
        </p:nvSpPr>
        <p:spPr bwMode="auto">
          <a:xfrm>
            <a:off x="5638800" y="762000"/>
            <a:ext cx="3036888" cy="369888"/>
          </a:xfrm>
          <a:prstGeom prst="rect">
            <a:avLst/>
          </a:prstGeom>
          <a:noFill/>
          <a:ln w="9525">
            <a:noFill/>
            <a:miter lim="800000"/>
            <a:headEnd/>
            <a:tailEnd/>
          </a:ln>
        </p:spPr>
        <p:txBody>
          <a:bodyPr wrap="none">
            <a:spAutoFit/>
          </a:bodyPr>
          <a:lstStyle/>
          <a:p>
            <a:r>
              <a:rPr lang="en-US">
                <a:latin typeface="Calibri" pitchFamily="34" charset="0"/>
              </a:rPr>
              <a:t>Highest likelihood of occurring</a:t>
            </a:r>
          </a:p>
        </p:txBody>
      </p:sp>
      <p:cxnSp>
        <p:nvCxnSpPr>
          <p:cNvPr id="8" name="Straight Arrow Connector 7"/>
          <p:cNvCxnSpPr>
            <a:stCxn id="26629" idx="1"/>
          </p:cNvCxnSpPr>
          <p:nvPr/>
        </p:nvCxnSpPr>
        <p:spPr>
          <a:xfrm rot="10800000" flipV="1">
            <a:off x="4648200" y="946150"/>
            <a:ext cx="990600" cy="806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631" name="TextBox 8"/>
          <p:cNvSpPr txBox="1">
            <a:spLocks noChangeArrowheads="1"/>
          </p:cNvSpPr>
          <p:nvPr/>
        </p:nvSpPr>
        <p:spPr bwMode="auto">
          <a:xfrm>
            <a:off x="5711825" y="3821113"/>
            <a:ext cx="3432175" cy="369887"/>
          </a:xfrm>
          <a:prstGeom prst="rect">
            <a:avLst/>
          </a:prstGeom>
          <a:noFill/>
          <a:ln w="9525">
            <a:noFill/>
            <a:miter lim="800000"/>
            <a:headEnd/>
            <a:tailEnd/>
          </a:ln>
        </p:spPr>
        <p:txBody>
          <a:bodyPr wrap="none">
            <a:spAutoFit/>
          </a:bodyPr>
          <a:lstStyle/>
          <a:p>
            <a:r>
              <a:rPr lang="en-US">
                <a:latin typeface="Calibri" pitchFamily="34" charset="0"/>
              </a:rPr>
              <a:t>Diminishing likelihood of occurring</a:t>
            </a:r>
          </a:p>
        </p:txBody>
      </p:sp>
      <p:cxnSp>
        <p:nvCxnSpPr>
          <p:cNvPr id="11" name="Straight Arrow Connector 10"/>
          <p:cNvCxnSpPr/>
          <p:nvPr/>
        </p:nvCxnSpPr>
        <p:spPr>
          <a:xfrm>
            <a:off x="6477000" y="44958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633" name="Picture 4" descr="    f(x) = \tfrac{1}{\sqrt{2\pi\sigma^2}}\; e^{ -\frac{(x-\mu)^2}{2\sigma^2} },&#10;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685800"/>
            <a:ext cx="2225675" cy="457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31</a:t>
            </a:fld>
            <a:endParaRPr lang="en-US"/>
          </a:p>
        </p:txBody>
      </p:sp>
      <p:sp>
        <p:nvSpPr>
          <p:cNvPr id="4" name="TextBox 3"/>
          <p:cNvSpPr txBox="1"/>
          <p:nvPr/>
        </p:nvSpPr>
        <p:spPr>
          <a:xfrm>
            <a:off x="304800" y="6248400"/>
            <a:ext cx="7696200" cy="369332"/>
          </a:xfrm>
          <a:prstGeom prst="rect">
            <a:avLst/>
          </a:prstGeom>
          <a:noFill/>
        </p:spPr>
        <p:txBody>
          <a:bodyPr wrap="square" rtlCol="0">
            <a:spAutoFit/>
          </a:bodyPr>
          <a:lstStyle/>
          <a:p>
            <a:r>
              <a:rPr lang="en-US" dirty="0" smtClean="0"/>
              <a:t>Note:  Most statistical tests we use are based on this “standard normal.”</a:t>
            </a:r>
            <a:endParaRPr lang="en-US" dirty="0"/>
          </a:p>
        </p:txBody>
      </p:sp>
    </p:spTree>
    <p:extLst>
      <p:ext uri="{BB962C8B-B14F-4D97-AF65-F5344CB8AC3E}">
        <p14:creationId xmlns:p14="http://schemas.microsoft.com/office/powerpoint/2010/main" val="4872614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752600" y="1752600"/>
          <a:ext cx="48006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27650" name="TextBox 2"/>
          <p:cNvSpPr txBox="1">
            <a:spLocks noChangeArrowheads="1"/>
          </p:cNvSpPr>
          <p:nvPr/>
        </p:nvSpPr>
        <p:spPr bwMode="auto">
          <a:xfrm>
            <a:off x="304801" y="381000"/>
            <a:ext cx="8610600" cy="1292662"/>
          </a:xfrm>
          <a:prstGeom prst="rect">
            <a:avLst/>
          </a:prstGeom>
          <a:noFill/>
          <a:ln w="9525">
            <a:noFill/>
            <a:miter lim="800000"/>
            <a:headEnd/>
            <a:tailEnd/>
          </a:ln>
        </p:spPr>
        <p:txBody>
          <a:bodyPr wrap="square">
            <a:spAutoFit/>
          </a:bodyPr>
          <a:lstStyle/>
          <a:p>
            <a:r>
              <a:rPr lang="en-US" sz="2400" b="1" dirty="0">
                <a:latin typeface="Calibri" pitchFamily="34" charset="0"/>
              </a:rPr>
              <a:t>CDF = Cumulative Distribution </a:t>
            </a:r>
            <a:r>
              <a:rPr lang="en-US" sz="2400" b="1" dirty="0" smtClean="0">
                <a:latin typeface="Calibri" pitchFamily="34" charset="0"/>
              </a:rPr>
              <a:t>Function for Normal Distribution</a:t>
            </a:r>
            <a:endParaRPr lang="en-US" sz="2400" b="1" dirty="0">
              <a:latin typeface="Calibri" pitchFamily="34" charset="0"/>
            </a:endParaRPr>
          </a:p>
          <a:p>
            <a:r>
              <a:rPr lang="en-US" dirty="0">
                <a:latin typeface="Calibri" pitchFamily="34" charset="0"/>
              </a:rPr>
              <a:t>(No simple closed form solution—instead numerically integrate</a:t>
            </a:r>
            <a:r>
              <a:rPr lang="en-US" dirty="0" smtClean="0">
                <a:latin typeface="Calibri" pitchFamily="34" charset="0"/>
              </a:rPr>
              <a:t>)  </a:t>
            </a:r>
          </a:p>
          <a:p>
            <a:r>
              <a:rPr lang="en-US" dirty="0" smtClean="0">
                <a:latin typeface="Calibri" pitchFamily="34" charset="0"/>
              </a:rPr>
              <a:t>This is built into most software packages (e.g., </a:t>
            </a:r>
            <a:r>
              <a:rPr lang="en-US" dirty="0" err="1" smtClean="0">
                <a:latin typeface="Calibri" pitchFamily="34" charset="0"/>
              </a:rPr>
              <a:t>normcdf</a:t>
            </a:r>
            <a:r>
              <a:rPr lang="en-US" dirty="0">
                <a:latin typeface="Calibri" pitchFamily="34" charset="0"/>
              </a:rPr>
              <a:t> </a:t>
            </a:r>
            <a:r>
              <a:rPr lang="en-US" dirty="0" smtClean="0">
                <a:latin typeface="Calibri" pitchFamily="34" charset="0"/>
              </a:rPr>
              <a:t>function in </a:t>
            </a:r>
            <a:r>
              <a:rPr lang="en-US" dirty="0" err="1" smtClean="0">
                <a:latin typeface="Calibri" pitchFamily="34" charset="0"/>
              </a:rPr>
              <a:t>matlab</a:t>
            </a:r>
            <a:r>
              <a:rPr lang="en-US" dirty="0" smtClean="0">
                <a:latin typeface="Calibri" pitchFamily="34" charset="0"/>
              </a:rPr>
              <a:t>; </a:t>
            </a:r>
            <a:r>
              <a:rPr lang="en-US" dirty="0" err="1" smtClean="0">
                <a:latin typeface="Calibri" pitchFamily="34" charset="0"/>
              </a:rPr>
              <a:t>norm,cdf</a:t>
            </a:r>
            <a:r>
              <a:rPr lang="en-US" dirty="0" smtClean="0">
                <a:latin typeface="Calibri" pitchFamily="34" charset="0"/>
              </a:rPr>
              <a:t> function in Lab 1.1 for Python)</a:t>
            </a:r>
            <a:endParaRPr lang="en-US" dirty="0">
              <a:latin typeface="Calibri" pitchFamily="34" charset="0"/>
            </a:endParaRPr>
          </a:p>
        </p:txBody>
      </p:sp>
      <p:cxnSp>
        <p:nvCxnSpPr>
          <p:cNvPr id="5" name="Straight Arrow Connector 4"/>
          <p:cNvCxnSpPr/>
          <p:nvPr/>
        </p:nvCxnSpPr>
        <p:spPr>
          <a:xfrm rot="16200000" flipH="1">
            <a:off x="4876800" y="2133600"/>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652" name="TextBox 5"/>
          <p:cNvSpPr txBox="1">
            <a:spLocks noChangeArrowheads="1"/>
          </p:cNvSpPr>
          <p:nvPr/>
        </p:nvSpPr>
        <p:spPr bwMode="auto">
          <a:xfrm rot="-5400000">
            <a:off x="919162" y="3195638"/>
            <a:ext cx="1122363" cy="369888"/>
          </a:xfrm>
          <a:prstGeom prst="rect">
            <a:avLst/>
          </a:prstGeom>
          <a:noFill/>
          <a:ln w="9525">
            <a:noFill/>
            <a:miter lim="800000"/>
            <a:headEnd/>
            <a:tailEnd/>
          </a:ln>
        </p:spPr>
        <p:txBody>
          <a:bodyPr>
            <a:spAutoFit/>
          </a:bodyPr>
          <a:lstStyle/>
          <a:p>
            <a:r>
              <a:rPr lang="en-US" dirty="0">
                <a:latin typeface="Calibri" pitchFamily="34" charset="0"/>
              </a:rPr>
              <a:t>Percentile</a:t>
            </a:r>
          </a:p>
        </p:txBody>
      </p:sp>
      <p:sp>
        <p:nvSpPr>
          <p:cNvPr id="27653" name="Rectangle 6"/>
          <p:cNvSpPr>
            <a:spLocks noChangeArrowheads="1"/>
          </p:cNvSpPr>
          <p:nvPr/>
        </p:nvSpPr>
        <p:spPr bwMode="auto">
          <a:xfrm>
            <a:off x="381000" y="5867400"/>
            <a:ext cx="8458200" cy="646113"/>
          </a:xfrm>
          <a:prstGeom prst="rect">
            <a:avLst/>
          </a:prstGeom>
          <a:noFill/>
          <a:ln w="9525">
            <a:noFill/>
            <a:miter lim="800000"/>
            <a:headEnd/>
            <a:tailEnd/>
          </a:ln>
        </p:spPr>
        <p:txBody>
          <a:bodyPr>
            <a:spAutoFit/>
          </a:bodyPr>
          <a:lstStyle/>
          <a:p>
            <a:r>
              <a:rPr lang="en-US" dirty="0">
                <a:latin typeface="Calibri" pitchFamily="34" charset="0"/>
              </a:rPr>
              <a:t>A normally distributed number can be expressed as   N  =  </a:t>
            </a:r>
            <a:r>
              <a:rPr lang="el-GR" dirty="0">
                <a:latin typeface="Calibri" pitchFamily="34" charset="0"/>
              </a:rPr>
              <a:t>μ</a:t>
            </a:r>
            <a:r>
              <a:rPr lang="en-US" dirty="0">
                <a:latin typeface="Calibri" pitchFamily="34" charset="0"/>
              </a:rPr>
              <a:t>  +  z*</a:t>
            </a:r>
            <a:r>
              <a:rPr lang="el-GR" dirty="0">
                <a:latin typeface="Calibri" pitchFamily="34" charset="0"/>
              </a:rPr>
              <a:t>σ</a:t>
            </a:r>
            <a:r>
              <a:rPr lang="en-US" dirty="0">
                <a:latin typeface="Calibri" pitchFamily="34" charset="0"/>
              </a:rPr>
              <a:t> , where z is called the “standard normal </a:t>
            </a:r>
            <a:r>
              <a:rPr lang="en-US" dirty="0" err="1">
                <a:latin typeface="Calibri" pitchFamily="34" charset="0"/>
              </a:rPr>
              <a:t>variate</a:t>
            </a:r>
            <a:r>
              <a:rPr lang="en-US" dirty="0">
                <a:latin typeface="Calibri" pitchFamily="34" charset="0"/>
              </a:rPr>
              <a:t>”  (i.e. the number of standard deviations from the mean).</a:t>
            </a:r>
          </a:p>
        </p:txBody>
      </p:sp>
      <p:sp>
        <p:nvSpPr>
          <p:cNvPr id="27654" name="TextBox 7"/>
          <p:cNvSpPr txBox="1">
            <a:spLocks noChangeArrowheads="1"/>
          </p:cNvSpPr>
          <p:nvPr/>
        </p:nvSpPr>
        <p:spPr bwMode="auto">
          <a:xfrm>
            <a:off x="4038600" y="5410200"/>
            <a:ext cx="228600" cy="369888"/>
          </a:xfrm>
          <a:prstGeom prst="rect">
            <a:avLst/>
          </a:prstGeom>
          <a:noFill/>
          <a:ln w="9525">
            <a:noFill/>
            <a:miter lim="800000"/>
            <a:headEnd/>
            <a:tailEnd/>
          </a:ln>
        </p:spPr>
        <p:txBody>
          <a:bodyPr>
            <a:spAutoFit/>
          </a:bodyPr>
          <a:lstStyle/>
          <a:p>
            <a:r>
              <a:rPr lang="en-US">
                <a:latin typeface="Calibri" pitchFamily="34" charset="0"/>
              </a:rPr>
              <a:t>z</a:t>
            </a:r>
          </a:p>
        </p:txBody>
      </p:sp>
      <p:sp>
        <p:nvSpPr>
          <p:cNvPr id="27655" name="TextBox 8"/>
          <p:cNvSpPr txBox="1">
            <a:spLocks noChangeArrowheads="1"/>
          </p:cNvSpPr>
          <p:nvPr/>
        </p:nvSpPr>
        <p:spPr bwMode="auto">
          <a:xfrm>
            <a:off x="5562600" y="4191000"/>
            <a:ext cx="1011238" cy="369888"/>
          </a:xfrm>
          <a:prstGeom prst="rect">
            <a:avLst/>
          </a:prstGeom>
          <a:noFill/>
          <a:ln w="9525">
            <a:noFill/>
            <a:miter lim="800000"/>
            <a:headEnd/>
            <a:tailEnd/>
          </a:ln>
        </p:spPr>
        <p:txBody>
          <a:bodyPr wrap="none">
            <a:spAutoFit/>
          </a:bodyPr>
          <a:lstStyle/>
          <a:p>
            <a:r>
              <a:rPr lang="en-US">
                <a:latin typeface="Calibri" pitchFamily="34" charset="0"/>
              </a:rPr>
              <a:t>z  =  1.65</a:t>
            </a: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32</a:t>
            </a:fld>
            <a:endParaRPr lang="en-US"/>
          </a:p>
        </p:txBody>
      </p:sp>
    </p:spTree>
    <p:extLst>
      <p:ext uri="{BB962C8B-B14F-4D97-AF65-F5344CB8AC3E}">
        <p14:creationId xmlns:p14="http://schemas.microsoft.com/office/powerpoint/2010/main" val="835101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1"/>
          <p:cNvSpPr txBox="1">
            <a:spLocks noChangeArrowheads="1"/>
          </p:cNvSpPr>
          <p:nvPr/>
        </p:nvSpPr>
        <p:spPr bwMode="auto">
          <a:xfrm>
            <a:off x="2362200" y="2133600"/>
            <a:ext cx="4373563" cy="1200150"/>
          </a:xfrm>
          <a:prstGeom prst="rect">
            <a:avLst/>
          </a:prstGeom>
          <a:noFill/>
          <a:ln w="9525">
            <a:noFill/>
            <a:miter lim="800000"/>
            <a:headEnd/>
            <a:tailEnd/>
          </a:ln>
        </p:spPr>
        <p:txBody>
          <a:bodyPr wrap="none">
            <a:spAutoFit/>
          </a:bodyPr>
          <a:lstStyle/>
          <a:p>
            <a:r>
              <a:rPr lang="en-US" sz="2400">
                <a:latin typeface="Calibri" pitchFamily="34" charset="0"/>
              </a:rPr>
              <a:t>Normal Distribution Spreadsheet:</a:t>
            </a:r>
          </a:p>
          <a:p>
            <a:endParaRPr lang="en-US" sz="2400">
              <a:latin typeface="Calibri" pitchFamily="34" charset="0"/>
            </a:endParaRPr>
          </a:p>
          <a:p>
            <a:endParaRPr lang="en-US" sz="2400">
              <a:latin typeface="Calibri" pitchFamily="34" charset="0"/>
            </a:endParaRPr>
          </a:p>
        </p:txBody>
      </p:sp>
      <p:sp>
        <p:nvSpPr>
          <p:cNvPr id="28674" name="TextBox 2"/>
          <p:cNvSpPr txBox="1">
            <a:spLocks noChangeArrowheads="1"/>
          </p:cNvSpPr>
          <p:nvPr/>
        </p:nvSpPr>
        <p:spPr bwMode="auto">
          <a:xfrm>
            <a:off x="3429000" y="3305175"/>
            <a:ext cx="2614049" cy="923330"/>
          </a:xfrm>
          <a:prstGeom prst="rect">
            <a:avLst/>
          </a:prstGeom>
          <a:noFill/>
          <a:ln w="9525">
            <a:noFill/>
            <a:miter lim="800000"/>
            <a:headEnd/>
            <a:tailEnd/>
          </a:ln>
        </p:spPr>
        <p:txBody>
          <a:bodyPr wrap="none">
            <a:spAutoFit/>
          </a:bodyPr>
          <a:lstStyle/>
          <a:p>
            <a:r>
              <a:rPr lang="en-US" dirty="0" smtClean="0">
                <a:latin typeface="Calibri" pitchFamily="34" charset="0"/>
              </a:rPr>
              <a:t>in “tools” folder</a:t>
            </a:r>
            <a:endParaRPr lang="en-US" dirty="0">
              <a:latin typeface="Calibri" pitchFamily="34" charset="0"/>
            </a:endParaRPr>
          </a:p>
          <a:p>
            <a:endParaRPr lang="en-US" dirty="0">
              <a:latin typeface="Calibri" pitchFamily="34" charset="0"/>
            </a:endParaRPr>
          </a:p>
          <a:p>
            <a:pPr algn="ctr"/>
            <a:r>
              <a:rPr lang="en-US" dirty="0">
                <a:latin typeface="Calibri" pitchFamily="34" charset="0"/>
              </a:rPr>
              <a:t>normal_distribution.xlsx</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33</a:t>
            </a:fld>
            <a:endParaRPr lang="en-US"/>
          </a:p>
        </p:txBody>
      </p:sp>
    </p:spTree>
    <p:extLst>
      <p:ext uri="{BB962C8B-B14F-4D97-AF65-F5344CB8AC3E}">
        <p14:creationId xmlns:p14="http://schemas.microsoft.com/office/powerpoint/2010/main" val="22334316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Distribution</a:t>
            </a:r>
            <a:endParaRPr lang="en-US" dirty="0"/>
          </a:p>
        </p:txBody>
      </p:sp>
      <p:pic>
        <p:nvPicPr>
          <p:cNvPr id="3" name="Picture 2"/>
          <p:cNvPicPr>
            <a:picLocks noChangeAspect="1"/>
          </p:cNvPicPr>
          <p:nvPr/>
        </p:nvPicPr>
        <p:blipFill>
          <a:blip r:embed="rId2"/>
          <a:stretch>
            <a:fillRect/>
          </a:stretch>
        </p:blipFill>
        <p:spPr>
          <a:xfrm>
            <a:off x="266700" y="149772"/>
            <a:ext cx="7195645" cy="3220503"/>
          </a:xfrm>
          <a:prstGeom prst="rect">
            <a:avLst/>
          </a:prstGeom>
        </p:spPr>
      </p:pic>
      <p:pic>
        <p:nvPicPr>
          <p:cNvPr id="4" name="Picture 3"/>
          <p:cNvPicPr>
            <a:picLocks noChangeAspect="1"/>
          </p:cNvPicPr>
          <p:nvPr/>
        </p:nvPicPr>
        <p:blipFill>
          <a:blip r:embed="rId3"/>
          <a:stretch>
            <a:fillRect/>
          </a:stretch>
        </p:blipFill>
        <p:spPr>
          <a:xfrm>
            <a:off x="127000" y="3370275"/>
            <a:ext cx="7703207" cy="1573655"/>
          </a:xfrm>
          <a:prstGeom prst="rect">
            <a:avLst/>
          </a:prstGeom>
        </p:spPr>
      </p:pic>
      <p:pic>
        <p:nvPicPr>
          <p:cNvPr id="5" name="Picture 4"/>
          <p:cNvPicPr>
            <a:picLocks noChangeAspect="1"/>
          </p:cNvPicPr>
          <p:nvPr/>
        </p:nvPicPr>
        <p:blipFill>
          <a:blip r:embed="rId4"/>
          <a:stretch>
            <a:fillRect/>
          </a:stretch>
        </p:blipFill>
        <p:spPr>
          <a:xfrm>
            <a:off x="127001" y="4943930"/>
            <a:ext cx="7545551" cy="1601803"/>
          </a:xfrm>
          <a:prstGeom prst="rect">
            <a:avLst/>
          </a:prstGeom>
        </p:spPr>
      </p:pic>
      <p:sp>
        <p:nvSpPr>
          <p:cNvPr id="6" name="Slide Number Placeholder 5"/>
          <p:cNvSpPr>
            <a:spLocks noGrp="1"/>
          </p:cNvSpPr>
          <p:nvPr>
            <p:ph type="sldNum" sz="quarter" idx="12"/>
          </p:nvPr>
        </p:nvSpPr>
        <p:spPr/>
        <p:txBody>
          <a:bodyPr/>
          <a:lstStyle/>
          <a:p>
            <a:pPr>
              <a:defRPr/>
            </a:pPr>
            <a:fld id="{B4EF40A4-3685-466A-89FD-845C5FAA54BD}" type="slidenum">
              <a:rPr lang="en-US" smtClean="0"/>
              <a:pPr>
                <a:defRPr/>
              </a:pPr>
              <a:t>34</a:t>
            </a:fld>
            <a:endParaRPr lang="en-US"/>
          </a:p>
        </p:txBody>
      </p:sp>
      <p:sp>
        <p:nvSpPr>
          <p:cNvPr id="7" name="TextBox 6"/>
          <p:cNvSpPr txBox="1"/>
          <p:nvPr/>
        </p:nvSpPr>
        <p:spPr>
          <a:xfrm>
            <a:off x="0" y="6488668"/>
            <a:ext cx="3581400" cy="369332"/>
          </a:xfrm>
          <a:prstGeom prst="rect">
            <a:avLst/>
          </a:prstGeom>
          <a:noFill/>
        </p:spPr>
        <p:txBody>
          <a:bodyPr wrap="square" rtlCol="0">
            <a:spAutoFit/>
          </a:bodyPr>
          <a:lstStyle/>
          <a:p>
            <a:r>
              <a:rPr lang="en-US" dirty="0" smtClean="0"/>
              <a:t>From Devore textbook</a:t>
            </a:r>
            <a:endParaRPr lang="en-US" dirty="0"/>
          </a:p>
        </p:txBody>
      </p:sp>
    </p:spTree>
    <p:extLst>
      <p:ext uri="{BB962C8B-B14F-4D97-AF65-F5344CB8AC3E}">
        <p14:creationId xmlns:p14="http://schemas.microsoft.com/office/powerpoint/2010/main" val="23992845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inomial</a:t>
            </a:r>
            <a:endParaRPr lang="en-US" dirty="0"/>
          </a:p>
        </p:txBody>
      </p:sp>
      <p:sp>
        <p:nvSpPr>
          <p:cNvPr id="3" name="Freeform 2"/>
          <p:cNvSpPr/>
          <p:nvPr/>
        </p:nvSpPr>
        <p:spPr>
          <a:xfrm>
            <a:off x="832069" y="1143000"/>
            <a:ext cx="218965" cy="1016062"/>
          </a:xfrm>
          <a:custGeom>
            <a:avLst/>
            <a:gdLst>
              <a:gd name="connsiteX0" fmla="*/ 157655 w 218965"/>
              <a:gd name="connsiteY0" fmla="*/ 0 h 1016062"/>
              <a:gd name="connsiteX1" fmla="*/ 122621 w 218965"/>
              <a:gd name="connsiteY1" fmla="*/ 52551 h 1016062"/>
              <a:gd name="connsiteX2" fmla="*/ 87586 w 218965"/>
              <a:gd name="connsiteY2" fmla="*/ 96344 h 1016062"/>
              <a:gd name="connsiteX3" fmla="*/ 43793 w 218965"/>
              <a:gd name="connsiteY3" fmla="*/ 183931 h 1016062"/>
              <a:gd name="connsiteX4" fmla="*/ 17517 w 218965"/>
              <a:gd name="connsiteY4" fmla="*/ 236482 h 1016062"/>
              <a:gd name="connsiteX5" fmla="*/ 0 w 218965"/>
              <a:gd name="connsiteY5" fmla="*/ 315310 h 1016062"/>
              <a:gd name="connsiteX6" fmla="*/ 8759 w 218965"/>
              <a:gd name="connsiteY6" fmla="*/ 508000 h 1016062"/>
              <a:gd name="connsiteX7" fmla="*/ 26276 w 218965"/>
              <a:gd name="connsiteY7" fmla="*/ 656896 h 1016062"/>
              <a:gd name="connsiteX8" fmla="*/ 43793 w 218965"/>
              <a:gd name="connsiteY8" fmla="*/ 700689 h 1016062"/>
              <a:gd name="connsiteX9" fmla="*/ 61310 w 218965"/>
              <a:gd name="connsiteY9" fmla="*/ 726965 h 1016062"/>
              <a:gd name="connsiteX10" fmla="*/ 105103 w 218965"/>
              <a:gd name="connsiteY10" fmla="*/ 814551 h 1016062"/>
              <a:gd name="connsiteX11" fmla="*/ 113862 w 218965"/>
              <a:gd name="connsiteY11" fmla="*/ 840827 h 1016062"/>
              <a:gd name="connsiteX12" fmla="*/ 131379 w 218965"/>
              <a:gd name="connsiteY12" fmla="*/ 902138 h 1016062"/>
              <a:gd name="connsiteX13" fmla="*/ 148897 w 218965"/>
              <a:gd name="connsiteY13" fmla="*/ 919655 h 1016062"/>
              <a:gd name="connsiteX14" fmla="*/ 157655 w 218965"/>
              <a:gd name="connsiteY14" fmla="*/ 963448 h 1016062"/>
              <a:gd name="connsiteX15" fmla="*/ 166414 w 218965"/>
              <a:gd name="connsiteY15" fmla="*/ 989724 h 1016062"/>
              <a:gd name="connsiteX16" fmla="*/ 192690 w 218965"/>
              <a:gd name="connsiteY16" fmla="*/ 998482 h 1016062"/>
              <a:gd name="connsiteX17" fmla="*/ 218965 w 218965"/>
              <a:gd name="connsiteY17" fmla="*/ 1016000 h 101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8965" h="1016062">
                <a:moveTo>
                  <a:pt x="157655" y="0"/>
                </a:moveTo>
                <a:cubicBezTo>
                  <a:pt x="145977" y="17517"/>
                  <a:pt x="135004" y="35525"/>
                  <a:pt x="122621" y="52551"/>
                </a:cubicBezTo>
                <a:cubicBezTo>
                  <a:pt x="111626" y="67670"/>
                  <a:pt x="97204" y="80314"/>
                  <a:pt x="87586" y="96344"/>
                </a:cubicBezTo>
                <a:cubicBezTo>
                  <a:pt x="70792" y="124334"/>
                  <a:pt x="58391" y="154735"/>
                  <a:pt x="43793" y="183931"/>
                </a:cubicBezTo>
                <a:lnTo>
                  <a:pt x="17517" y="236482"/>
                </a:lnTo>
                <a:cubicBezTo>
                  <a:pt x="14140" y="249989"/>
                  <a:pt x="0" y="304196"/>
                  <a:pt x="0" y="315310"/>
                </a:cubicBezTo>
                <a:cubicBezTo>
                  <a:pt x="0" y="379606"/>
                  <a:pt x="4983" y="443815"/>
                  <a:pt x="8759" y="508000"/>
                </a:cubicBezTo>
                <a:cubicBezTo>
                  <a:pt x="10590" y="539122"/>
                  <a:pt x="14079" y="616239"/>
                  <a:pt x="26276" y="656896"/>
                </a:cubicBezTo>
                <a:cubicBezTo>
                  <a:pt x="30794" y="671955"/>
                  <a:pt x="36762" y="686627"/>
                  <a:pt x="43793" y="700689"/>
                </a:cubicBezTo>
                <a:cubicBezTo>
                  <a:pt x="48501" y="710104"/>
                  <a:pt x="55471" y="718206"/>
                  <a:pt x="61310" y="726965"/>
                </a:cubicBezTo>
                <a:cubicBezTo>
                  <a:pt x="77234" y="822508"/>
                  <a:pt x="53373" y="742129"/>
                  <a:pt x="105103" y="814551"/>
                </a:cubicBezTo>
                <a:cubicBezTo>
                  <a:pt x="110469" y="822064"/>
                  <a:pt x="111326" y="831950"/>
                  <a:pt x="113862" y="840827"/>
                </a:cubicBezTo>
                <a:cubicBezTo>
                  <a:pt x="115943" y="848109"/>
                  <a:pt x="125654" y="892596"/>
                  <a:pt x="131379" y="902138"/>
                </a:cubicBezTo>
                <a:cubicBezTo>
                  <a:pt x="135628" y="909219"/>
                  <a:pt x="143058" y="913816"/>
                  <a:pt x="148897" y="919655"/>
                </a:cubicBezTo>
                <a:cubicBezTo>
                  <a:pt x="151816" y="934253"/>
                  <a:pt x="154044" y="949006"/>
                  <a:pt x="157655" y="963448"/>
                </a:cubicBezTo>
                <a:cubicBezTo>
                  <a:pt x="159894" y="972405"/>
                  <a:pt x="159886" y="983196"/>
                  <a:pt x="166414" y="989724"/>
                </a:cubicBezTo>
                <a:cubicBezTo>
                  <a:pt x="172942" y="996252"/>
                  <a:pt x="183931" y="995563"/>
                  <a:pt x="192690" y="998482"/>
                </a:cubicBezTo>
                <a:cubicBezTo>
                  <a:pt x="212271" y="1018064"/>
                  <a:pt x="201949" y="1016000"/>
                  <a:pt x="218965" y="10160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reeform 3"/>
          <p:cNvSpPr/>
          <p:nvPr/>
        </p:nvSpPr>
        <p:spPr>
          <a:xfrm>
            <a:off x="1226207" y="1143000"/>
            <a:ext cx="315310" cy="1007241"/>
          </a:xfrm>
          <a:custGeom>
            <a:avLst/>
            <a:gdLst>
              <a:gd name="connsiteX0" fmla="*/ 0 w 315310"/>
              <a:gd name="connsiteY0" fmla="*/ 0 h 1007241"/>
              <a:gd name="connsiteX1" fmla="*/ 43793 w 315310"/>
              <a:gd name="connsiteY1" fmla="*/ 26276 h 1007241"/>
              <a:gd name="connsiteX2" fmla="*/ 131379 w 315310"/>
              <a:gd name="connsiteY2" fmla="*/ 70069 h 1007241"/>
              <a:gd name="connsiteX3" fmla="*/ 157655 w 315310"/>
              <a:gd name="connsiteY3" fmla="*/ 96345 h 1007241"/>
              <a:gd name="connsiteX4" fmla="*/ 201448 w 315310"/>
              <a:gd name="connsiteY4" fmla="*/ 175172 h 1007241"/>
              <a:gd name="connsiteX5" fmla="*/ 262759 w 315310"/>
              <a:gd name="connsiteY5" fmla="*/ 324069 h 1007241"/>
              <a:gd name="connsiteX6" fmla="*/ 271517 w 315310"/>
              <a:gd name="connsiteY6" fmla="*/ 359103 h 1007241"/>
              <a:gd name="connsiteX7" fmla="*/ 289035 w 315310"/>
              <a:gd name="connsiteY7" fmla="*/ 420414 h 1007241"/>
              <a:gd name="connsiteX8" fmla="*/ 297793 w 315310"/>
              <a:gd name="connsiteY8" fmla="*/ 481724 h 1007241"/>
              <a:gd name="connsiteX9" fmla="*/ 306552 w 315310"/>
              <a:gd name="connsiteY9" fmla="*/ 508000 h 1007241"/>
              <a:gd name="connsiteX10" fmla="*/ 315310 w 315310"/>
              <a:gd name="connsiteY10" fmla="*/ 543034 h 1007241"/>
              <a:gd name="connsiteX11" fmla="*/ 306552 w 315310"/>
              <a:gd name="connsiteY11" fmla="*/ 674414 h 1007241"/>
              <a:gd name="connsiteX12" fmla="*/ 289035 w 315310"/>
              <a:gd name="connsiteY12" fmla="*/ 726965 h 1007241"/>
              <a:gd name="connsiteX13" fmla="*/ 280276 w 315310"/>
              <a:gd name="connsiteY13" fmla="*/ 753241 h 1007241"/>
              <a:gd name="connsiteX14" fmla="*/ 201448 w 315310"/>
              <a:gd name="connsiteY14" fmla="*/ 840827 h 1007241"/>
              <a:gd name="connsiteX15" fmla="*/ 192690 w 315310"/>
              <a:gd name="connsiteY15" fmla="*/ 867103 h 1007241"/>
              <a:gd name="connsiteX16" fmla="*/ 140138 w 315310"/>
              <a:gd name="connsiteY16" fmla="*/ 937172 h 1007241"/>
              <a:gd name="connsiteX17" fmla="*/ 131379 w 315310"/>
              <a:gd name="connsiteY17" fmla="*/ 963448 h 1007241"/>
              <a:gd name="connsiteX18" fmla="*/ 96345 w 315310"/>
              <a:gd name="connsiteY18" fmla="*/ 1007241 h 100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5310" h="1007241">
                <a:moveTo>
                  <a:pt x="0" y="0"/>
                </a:moveTo>
                <a:cubicBezTo>
                  <a:pt x="14598" y="8759"/>
                  <a:pt x="28567" y="18663"/>
                  <a:pt x="43793" y="26276"/>
                </a:cubicBezTo>
                <a:cubicBezTo>
                  <a:pt x="82698" y="45729"/>
                  <a:pt x="101791" y="45412"/>
                  <a:pt x="131379" y="70069"/>
                </a:cubicBezTo>
                <a:cubicBezTo>
                  <a:pt x="140895" y="77999"/>
                  <a:pt x="149725" y="86829"/>
                  <a:pt x="157655" y="96345"/>
                </a:cubicBezTo>
                <a:cubicBezTo>
                  <a:pt x="173476" y="115329"/>
                  <a:pt x="193834" y="157089"/>
                  <a:pt x="201448" y="175172"/>
                </a:cubicBezTo>
                <a:cubicBezTo>
                  <a:pt x="279012" y="359387"/>
                  <a:pt x="217716" y="233986"/>
                  <a:pt x="262759" y="324069"/>
                </a:cubicBezTo>
                <a:cubicBezTo>
                  <a:pt x="265678" y="335747"/>
                  <a:pt x="268210" y="347529"/>
                  <a:pt x="271517" y="359103"/>
                </a:cubicBezTo>
                <a:cubicBezTo>
                  <a:pt x="280898" y="391937"/>
                  <a:pt x="282189" y="382762"/>
                  <a:pt x="289035" y="420414"/>
                </a:cubicBezTo>
                <a:cubicBezTo>
                  <a:pt x="292728" y="440725"/>
                  <a:pt x="293744" y="461481"/>
                  <a:pt x="297793" y="481724"/>
                </a:cubicBezTo>
                <a:cubicBezTo>
                  <a:pt x="299604" y="490777"/>
                  <a:pt x="304016" y="499123"/>
                  <a:pt x="306552" y="508000"/>
                </a:cubicBezTo>
                <a:cubicBezTo>
                  <a:pt x="309859" y="519574"/>
                  <a:pt x="312391" y="531356"/>
                  <a:pt x="315310" y="543034"/>
                </a:cubicBezTo>
                <a:cubicBezTo>
                  <a:pt x="312391" y="586827"/>
                  <a:pt x="312759" y="630965"/>
                  <a:pt x="306552" y="674414"/>
                </a:cubicBezTo>
                <a:cubicBezTo>
                  <a:pt x="303941" y="692693"/>
                  <a:pt x="294874" y="709448"/>
                  <a:pt x="289035" y="726965"/>
                </a:cubicBezTo>
                <a:cubicBezTo>
                  <a:pt x="286115" y="735724"/>
                  <a:pt x="286804" y="746713"/>
                  <a:pt x="280276" y="753241"/>
                </a:cubicBezTo>
                <a:cubicBezTo>
                  <a:pt x="211523" y="821995"/>
                  <a:pt x="234999" y="790505"/>
                  <a:pt x="201448" y="840827"/>
                </a:cubicBezTo>
                <a:cubicBezTo>
                  <a:pt x="198529" y="849586"/>
                  <a:pt x="197440" y="859186"/>
                  <a:pt x="192690" y="867103"/>
                </a:cubicBezTo>
                <a:cubicBezTo>
                  <a:pt x="161560" y="918986"/>
                  <a:pt x="176501" y="828087"/>
                  <a:pt x="140138" y="937172"/>
                </a:cubicBezTo>
                <a:cubicBezTo>
                  <a:pt x="137218" y="945931"/>
                  <a:pt x="135508" y="955190"/>
                  <a:pt x="131379" y="963448"/>
                </a:cubicBezTo>
                <a:cubicBezTo>
                  <a:pt x="120330" y="985547"/>
                  <a:pt x="112639" y="990947"/>
                  <a:pt x="96345" y="100724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051034" y="1239344"/>
            <a:ext cx="490483" cy="646331"/>
          </a:xfrm>
          <a:prstGeom prst="rect">
            <a:avLst/>
          </a:prstGeom>
          <a:noFill/>
        </p:spPr>
        <p:txBody>
          <a:bodyPr wrap="square" rtlCol="0">
            <a:spAutoFit/>
          </a:bodyPr>
          <a:lstStyle/>
          <a:p>
            <a:r>
              <a:rPr lang="en-US" dirty="0" smtClean="0"/>
              <a:t>n</a:t>
            </a:r>
          </a:p>
          <a:p>
            <a:r>
              <a:rPr lang="en-US" dirty="0"/>
              <a:t>x</a:t>
            </a:r>
          </a:p>
        </p:txBody>
      </p:sp>
      <p:sp>
        <p:nvSpPr>
          <p:cNvPr id="7" name="TextBox 6"/>
          <p:cNvSpPr txBox="1"/>
          <p:nvPr/>
        </p:nvSpPr>
        <p:spPr>
          <a:xfrm>
            <a:off x="1646621" y="1239344"/>
            <a:ext cx="420413" cy="369332"/>
          </a:xfrm>
          <a:prstGeom prst="rect">
            <a:avLst/>
          </a:prstGeom>
          <a:noFill/>
        </p:spPr>
        <p:txBody>
          <a:bodyPr wrap="square" rtlCol="0">
            <a:spAutoFit/>
          </a:bodyPr>
          <a:lstStyle/>
          <a:p>
            <a:r>
              <a:rPr lang="en-US" dirty="0" smtClean="0"/>
              <a:t>= </a:t>
            </a:r>
            <a:endParaRPr lang="en-US" dirty="0"/>
          </a:p>
        </p:txBody>
      </p:sp>
      <p:sp>
        <p:nvSpPr>
          <p:cNvPr id="8" name="TextBox 7"/>
          <p:cNvSpPr txBox="1"/>
          <p:nvPr/>
        </p:nvSpPr>
        <p:spPr>
          <a:xfrm>
            <a:off x="2312276" y="1239344"/>
            <a:ext cx="1541517" cy="923330"/>
          </a:xfrm>
          <a:prstGeom prst="rect">
            <a:avLst/>
          </a:prstGeom>
          <a:noFill/>
        </p:spPr>
        <p:txBody>
          <a:bodyPr wrap="square" rtlCol="0">
            <a:spAutoFit/>
          </a:bodyPr>
          <a:lstStyle/>
          <a:p>
            <a:r>
              <a:rPr lang="en-US" dirty="0" smtClean="0"/>
              <a:t>n!</a:t>
            </a:r>
          </a:p>
          <a:p>
            <a:endParaRPr lang="en-US" dirty="0"/>
          </a:p>
          <a:p>
            <a:r>
              <a:rPr lang="en-US" dirty="0" smtClean="0"/>
              <a:t>x!(n-x)!</a:t>
            </a:r>
            <a:endParaRPr lang="en-US" dirty="0"/>
          </a:p>
        </p:txBody>
      </p:sp>
      <p:cxnSp>
        <p:nvCxnSpPr>
          <p:cNvPr id="10" name="Straight Connector 9"/>
          <p:cNvCxnSpPr/>
          <p:nvPr/>
        </p:nvCxnSpPr>
        <p:spPr>
          <a:xfrm>
            <a:off x="2128345" y="1703551"/>
            <a:ext cx="1261241"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09600" y="4343400"/>
            <a:ext cx="7543800" cy="2308324"/>
          </a:xfrm>
          <a:prstGeom prst="rect">
            <a:avLst/>
          </a:prstGeom>
          <a:noFill/>
        </p:spPr>
        <p:txBody>
          <a:bodyPr wrap="square" rtlCol="0">
            <a:spAutoFit/>
          </a:bodyPr>
          <a:lstStyle/>
          <a:p>
            <a:r>
              <a:rPr lang="en-US" dirty="0" smtClean="0"/>
              <a:t>You can use tables or a computer program:  in </a:t>
            </a:r>
            <a:r>
              <a:rPr lang="en-US" dirty="0" err="1" smtClean="0"/>
              <a:t>matlab</a:t>
            </a:r>
            <a:r>
              <a:rPr lang="en-US" dirty="0" smtClean="0"/>
              <a:t> Y=</a:t>
            </a:r>
            <a:r>
              <a:rPr lang="en-US" dirty="0" err="1" smtClean="0"/>
              <a:t>binopdf</a:t>
            </a:r>
            <a:r>
              <a:rPr lang="en-US" dirty="0" smtClean="0"/>
              <a:t>(</a:t>
            </a:r>
            <a:r>
              <a:rPr lang="en-US" dirty="0" err="1" smtClean="0"/>
              <a:t>x,</a:t>
            </a:r>
            <a:r>
              <a:rPr lang="en-US" dirty="0" err="1"/>
              <a:t>n</a:t>
            </a:r>
            <a:r>
              <a:rPr lang="en-US" dirty="0" err="1" smtClean="0"/>
              <a:t>,</a:t>
            </a:r>
            <a:r>
              <a:rPr lang="en-US" dirty="0" err="1"/>
              <a:t>p</a:t>
            </a:r>
            <a:r>
              <a:rPr lang="en-US" dirty="0" smtClean="0"/>
              <a:t>); </a:t>
            </a:r>
          </a:p>
          <a:p>
            <a:endParaRPr lang="en-US" dirty="0"/>
          </a:p>
          <a:p>
            <a:r>
              <a:rPr lang="en-US" dirty="0" smtClean="0"/>
              <a:t>(where x is the number of successes in n trials, and p is the probability of a successful trial: 0.5 for a fair coin flip</a:t>
            </a:r>
            <a:r>
              <a:rPr lang="en-US" dirty="0" smtClean="0"/>
              <a:t>)</a:t>
            </a:r>
          </a:p>
          <a:p>
            <a:endParaRPr lang="en-US" dirty="0"/>
          </a:p>
          <a:p>
            <a:r>
              <a:rPr lang="en-US" dirty="0"/>
              <a:t>In python, </a:t>
            </a:r>
            <a:r>
              <a:rPr lang="en-US" dirty="0">
                <a:hlinkClick r:id="rId2"/>
              </a:rPr>
              <a:t>https://docs.scipy.org/doc/scipy/reference/generated/</a:t>
            </a:r>
            <a:r>
              <a:rPr lang="en-US" dirty="0" smtClean="0">
                <a:hlinkClick r:id="rId2"/>
              </a:rPr>
              <a:t>scipy.stats.binom.html</a:t>
            </a:r>
            <a:r>
              <a:rPr lang="en-US" dirty="0" smtClean="0"/>
              <a:t> </a:t>
            </a:r>
            <a:endParaRPr lang="en-US" dirty="0"/>
          </a:p>
        </p:txBody>
      </p:sp>
      <p:sp>
        <p:nvSpPr>
          <p:cNvPr id="5" name="Slide Number Placeholder 4"/>
          <p:cNvSpPr>
            <a:spLocks noGrp="1"/>
          </p:cNvSpPr>
          <p:nvPr>
            <p:ph type="sldNum" sz="quarter" idx="12"/>
          </p:nvPr>
        </p:nvSpPr>
        <p:spPr/>
        <p:txBody>
          <a:bodyPr/>
          <a:lstStyle/>
          <a:p>
            <a:pPr>
              <a:defRPr/>
            </a:pPr>
            <a:fld id="{B4EF40A4-3685-466A-89FD-845C5FAA54BD}" type="slidenum">
              <a:rPr lang="en-US" smtClean="0"/>
              <a:pPr>
                <a:defRPr/>
              </a:pPr>
              <a:t>35</a:t>
            </a:fld>
            <a:endParaRPr lang="en-US"/>
          </a:p>
        </p:txBody>
      </p:sp>
      <p:pic>
        <p:nvPicPr>
          <p:cNvPr id="12" name="Picture 11"/>
          <p:cNvPicPr>
            <a:picLocks noChangeAspect="1"/>
          </p:cNvPicPr>
          <p:nvPr/>
        </p:nvPicPr>
        <p:blipFill>
          <a:blip r:embed="rId3"/>
          <a:stretch>
            <a:fillRect/>
          </a:stretch>
        </p:blipFill>
        <p:spPr>
          <a:xfrm>
            <a:off x="762000" y="2474310"/>
            <a:ext cx="7545551" cy="1601803"/>
          </a:xfrm>
          <a:prstGeom prst="rect">
            <a:avLst/>
          </a:prstGeom>
        </p:spPr>
      </p:pic>
    </p:spTree>
    <p:extLst>
      <p:ext uri="{BB962C8B-B14F-4D97-AF65-F5344CB8AC3E}">
        <p14:creationId xmlns:p14="http://schemas.microsoft.com/office/powerpoint/2010/main" val="42832469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598041" cy="1958810"/>
          </a:xfrm>
        </p:spPr>
        <p:txBody>
          <a:bodyPr/>
          <a:lstStyle/>
          <a:p>
            <a:r>
              <a:rPr lang="en-US" dirty="0" err="1" smtClean="0"/>
              <a:t>LogNormal</a:t>
            </a:r>
            <a:r>
              <a:rPr lang="en-US" dirty="0" smtClean="0"/>
              <a:t> Distribution</a:t>
            </a:r>
            <a:endParaRPr lang="en-US" dirty="0"/>
          </a:p>
        </p:txBody>
      </p:sp>
      <p:pic>
        <p:nvPicPr>
          <p:cNvPr id="3" name="Picture 2"/>
          <p:cNvPicPr>
            <a:picLocks noChangeAspect="1"/>
          </p:cNvPicPr>
          <p:nvPr/>
        </p:nvPicPr>
        <p:blipFill>
          <a:blip r:embed="rId2"/>
          <a:stretch>
            <a:fillRect/>
          </a:stretch>
        </p:blipFill>
        <p:spPr>
          <a:xfrm>
            <a:off x="165100" y="2476938"/>
            <a:ext cx="7244693" cy="3883322"/>
          </a:xfrm>
          <a:prstGeom prst="rect">
            <a:avLst/>
          </a:prstGeom>
        </p:spPr>
      </p:pic>
      <p:sp>
        <p:nvSpPr>
          <p:cNvPr id="4" name="TextBox 3"/>
          <p:cNvSpPr txBox="1"/>
          <p:nvPr/>
        </p:nvSpPr>
        <p:spPr>
          <a:xfrm>
            <a:off x="245241" y="6456855"/>
            <a:ext cx="3748690" cy="369332"/>
          </a:xfrm>
          <a:prstGeom prst="rect">
            <a:avLst/>
          </a:prstGeom>
          <a:noFill/>
        </p:spPr>
        <p:txBody>
          <a:bodyPr wrap="square" rtlCol="0">
            <a:spAutoFit/>
          </a:bodyPr>
          <a:lstStyle/>
          <a:p>
            <a:r>
              <a:rPr lang="en-US" dirty="0" smtClean="0"/>
              <a:t>From Devore </a:t>
            </a:r>
            <a:r>
              <a:rPr lang="en-US" dirty="0" err="1" smtClean="0"/>
              <a:t>Ch</a:t>
            </a:r>
            <a:r>
              <a:rPr lang="en-US" dirty="0" smtClean="0"/>
              <a:t> 4</a:t>
            </a:r>
            <a:endParaRPr lang="en-US" dirty="0"/>
          </a:p>
        </p:txBody>
      </p:sp>
      <p:pic>
        <p:nvPicPr>
          <p:cNvPr id="5" name="Picture 4"/>
          <p:cNvPicPr>
            <a:picLocks noChangeAspect="1"/>
          </p:cNvPicPr>
          <p:nvPr/>
        </p:nvPicPr>
        <p:blipFill>
          <a:blip r:embed="rId3"/>
          <a:stretch>
            <a:fillRect/>
          </a:stretch>
        </p:blipFill>
        <p:spPr>
          <a:xfrm>
            <a:off x="5777781" y="0"/>
            <a:ext cx="3366219" cy="2582043"/>
          </a:xfrm>
          <a:prstGeom prst="rect">
            <a:avLst/>
          </a:prstGeom>
        </p:spPr>
      </p:pic>
      <p:sp>
        <p:nvSpPr>
          <p:cNvPr id="6" name="Slide Number Placeholder 5"/>
          <p:cNvSpPr>
            <a:spLocks noGrp="1"/>
          </p:cNvSpPr>
          <p:nvPr>
            <p:ph type="sldNum" sz="quarter" idx="12"/>
          </p:nvPr>
        </p:nvSpPr>
        <p:spPr/>
        <p:txBody>
          <a:bodyPr/>
          <a:lstStyle/>
          <a:p>
            <a:pPr>
              <a:defRPr/>
            </a:pPr>
            <a:fld id="{B4EF40A4-3685-466A-89FD-845C5FAA54BD}" type="slidenum">
              <a:rPr lang="en-US" smtClean="0"/>
              <a:pPr>
                <a:defRPr/>
              </a:pPr>
              <a:t>36</a:t>
            </a:fld>
            <a:endParaRPr lang="en-US"/>
          </a:p>
        </p:txBody>
      </p:sp>
    </p:spTree>
    <p:extLst>
      <p:ext uri="{BB962C8B-B14F-4D97-AF65-F5344CB8AC3E}">
        <p14:creationId xmlns:p14="http://schemas.microsoft.com/office/powerpoint/2010/main" val="19495748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1"/>
          <p:cNvSpPr txBox="1">
            <a:spLocks noChangeArrowheads="1"/>
          </p:cNvSpPr>
          <p:nvPr/>
        </p:nvSpPr>
        <p:spPr bwMode="auto">
          <a:xfrm>
            <a:off x="990600" y="2819400"/>
            <a:ext cx="7162800" cy="646113"/>
          </a:xfrm>
          <a:prstGeom prst="rect">
            <a:avLst/>
          </a:prstGeom>
          <a:noFill/>
          <a:ln w="9525">
            <a:noFill/>
            <a:miter lim="800000"/>
            <a:headEnd/>
            <a:tailEnd/>
          </a:ln>
        </p:spPr>
        <p:txBody>
          <a:bodyPr>
            <a:spAutoFit/>
          </a:bodyPr>
          <a:lstStyle/>
          <a:p>
            <a:r>
              <a:rPr lang="en-US" sz="3600">
                <a:latin typeface="Calibri" pitchFamily="34" charset="0"/>
              </a:rPr>
              <a:t>Estimating CDFs from Observed Data</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37</a:t>
            </a:fld>
            <a:endParaRPr lang="en-US"/>
          </a:p>
        </p:txBody>
      </p:sp>
    </p:spTree>
    <p:extLst>
      <p:ext uri="{BB962C8B-B14F-4D97-AF65-F5344CB8AC3E}">
        <p14:creationId xmlns:p14="http://schemas.microsoft.com/office/powerpoint/2010/main" val="7353131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1"/>
          <p:cNvSpPr txBox="1">
            <a:spLocks noChangeArrowheads="1"/>
          </p:cNvSpPr>
          <p:nvPr/>
        </p:nvSpPr>
        <p:spPr bwMode="auto">
          <a:xfrm>
            <a:off x="838200" y="304800"/>
            <a:ext cx="7126545" cy="2954655"/>
          </a:xfrm>
          <a:prstGeom prst="rect">
            <a:avLst/>
          </a:prstGeom>
          <a:noFill/>
          <a:ln w="9525">
            <a:noFill/>
            <a:miter lim="800000"/>
            <a:headEnd/>
            <a:tailEnd/>
          </a:ln>
        </p:spPr>
        <p:txBody>
          <a:bodyPr wrap="none">
            <a:spAutoFit/>
          </a:bodyPr>
          <a:lstStyle/>
          <a:p>
            <a:r>
              <a:rPr lang="en-US" sz="2400" b="1" dirty="0">
                <a:latin typeface="Calibri" pitchFamily="34" charset="0"/>
              </a:rPr>
              <a:t>CDFs from Observed Data:</a:t>
            </a:r>
          </a:p>
          <a:p>
            <a:endParaRPr lang="en-US" dirty="0">
              <a:latin typeface="Calibri" pitchFamily="34" charset="0"/>
            </a:endParaRPr>
          </a:p>
          <a:p>
            <a:r>
              <a:rPr lang="en-US" dirty="0">
                <a:latin typeface="Calibri" pitchFamily="34" charset="0"/>
              </a:rPr>
              <a:t>An estimated CDF from observed data can be constructed as follows:</a:t>
            </a:r>
          </a:p>
          <a:p>
            <a:endParaRPr lang="en-US" dirty="0">
              <a:latin typeface="Calibri" pitchFamily="34" charset="0"/>
            </a:endParaRPr>
          </a:p>
          <a:p>
            <a:endParaRPr lang="en-US" dirty="0">
              <a:latin typeface="Calibri" pitchFamily="34" charset="0"/>
            </a:endParaRPr>
          </a:p>
          <a:p>
            <a:r>
              <a:rPr lang="en-US" dirty="0">
                <a:latin typeface="Calibri" pitchFamily="34" charset="0"/>
              </a:rPr>
              <a:t>1) Rank the observed sample data from highest value to lowest value</a:t>
            </a:r>
          </a:p>
          <a:p>
            <a:endParaRPr lang="en-US" dirty="0">
              <a:latin typeface="Calibri" pitchFamily="34" charset="0"/>
            </a:endParaRPr>
          </a:p>
          <a:p>
            <a:r>
              <a:rPr lang="en-US" dirty="0">
                <a:latin typeface="Calibri" pitchFamily="34" charset="0"/>
              </a:rPr>
              <a:t>2) Apply an unbiased </a:t>
            </a:r>
            <a:r>
              <a:rPr lang="en-US" dirty="0" err="1">
                <a:latin typeface="Calibri" pitchFamily="34" charset="0"/>
              </a:rPr>
              <a:t>quantile</a:t>
            </a:r>
            <a:r>
              <a:rPr lang="en-US" dirty="0">
                <a:latin typeface="Calibri" pitchFamily="34" charset="0"/>
              </a:rPr>
              <a:t> estimator to the ranked </a:t>
            </a:r>
            <a:r>
              <a:rPr lang="en-US" dirty="0" smtClean="0">
                <a:latin typeface="Calibri" pitchFamily="34" charset="0"/>
              </a:rPr>
              <a:t>data </a:t>
            </a:r>
          </a:p>
          <a:p>
            <a:r>
              <a:rPr lang="en-US" dirty="0" smtClean="0">
                <a:latin typeface="Calibri" pitchFamily="34" charset="0"/>
              </a:rPr>
              <a:t>(Note that this gives probability of </a:t>
            </a:r>
            <a:r>
              <a:rPr lang="en-US" dirty="0" err="1" smtClean="0">
                <a:latin typeface="Calibri" pitchFamily="34" charset="0"/>
              </a:rPr>
              <a:t>exceedance</a:t>
            </a:r>
            <a:r>
              <a:rPr lang="en-US" dirty="0" smtClean="0">
                <a:latin typeface="Calibri" pitchFamily="34" charset="0"/>
              </a:rPr>
              <a:t>; 1 – </a:t>
            </a:r>
            <a:r>
              <a:rPr lang="en-US" dirty="0" err="1" smtClean="0">
                <a:latin typeface="Calibri" pitchFamily="34" charset="0"/>
              </a:rPr>
              <a:t>quantile</a:t>
            </a:r>
            <a:r>
              <a:rPr lang="en-US" dirty="0" smtClean="0">
                <a:latin typeface="Calibri" pitchFamily="34" charset="0"/>
              </a:rPr>
              <a:t> is typical CDF)</a:t>
            </a:r>
            <a:endParaRPr lang="en-US" dirty="0">
              <a:latin typeface="Calibri" pitchFamily="34" charset="0"/>
            </a:endParaRPr>
          </a:p>
          <a:p>
            <a:r>
              <a:rPr lang="en-US" dirty="0">
                <a:latin typeface="Calibri" pitchFamily="34" charset="0"/>
              </a:rPr>
              <a:t>	</a:t>
            </a:r>
          </a:p>
        </p:txBody>
      </p:sp>
      <p:graphicFrame>
        <p:nvGraphicFramePr>
          <p:cNvPr id="3" name="Chart 2"/>
          <p:cNvGraphicFramePr/>
          <p:nvPr/>
        </p:nvGraphicFramePr>
        <p:xfrm>
          <a:off x="1752600" y="3200400"/>
          <a:ext cx="7086600" cy="3276600"/>
        </p:xfrm>
        <a:graphic>
          <a:graphicData uri="http://schemas.openxmlformats.org/drawingml/2006/chart">
            <c:chart xmlns:c="http://schemas.openxmlformats.org/drawingml/2006/chart" xmlns:r="http://schemas.openxmlformats.org/officeDocument/2006/relationships" r:id="rId2"/>
          </a:graphicData>
        </a:graphic>
      </p:graphicFrame>
      <p:sp>
        <p:nvSpPr>
          <p:cNvPr id="30723" name="TextBox 3"/>
          <p:cNvSpPr txBox="1">
            <a:spLocks noChangeArrowheads="1"/>
          </p:cNvSpPr>
          <p:nvPr/>
        </p:nvSpPr>
        <p:spPr bwMode="auto">
          <a:xfrm rot="-5400000">
            <a:off x="42069" y="4606131"/>
            <a:ext cx="3333750" cy="369888"/>
          </a:xfrm>
          <a:prstGeom prst="rect">
            <a:avLst/>
          </a:prstGeom>
          <a:noFill/>
          <a:ln w="9525">
            <a:noFill/>
            <a:miter lim="800000"/>
            <a:headEnd/>
            <a:tailEnd/>
          </a:ln>
        </p:spPr>
        <p:txBody>
          <a:bodyPr wrap="none">
            <a:spAutoFit/>
          </a:bodyPr>
          <a:lstStyle/>
          <a:p>
            <a:r>
              <a:rPr lang="en-US">
                <a:latin typeface="Calibri" pitchFamily="34" charset="0"/>
              </a:rPr>
              <a:t>Simulated Annual  Peak Flow (cfs)</a:t>
            </a:r>
          </a:p>
        </p:txBody>
      </p:sp>
      <p:sp>
        <p:nvSpPr>
          <p:cNvPr id="30724" name="TextBox 4"/>
          <p:cNvSpPr txBox="1">
            <a:spLocks noChangeArrowheads="1"/>
          </p:cNvSpPr>
          <p:nvPr/>
        </p:nvSpPr>
        <p:spPr bwMode="auto">
          <a:xfrm>
            <a:off x="3657600" y="6324600"/>
            <a:ext cx="2595563" cy="369888"/>
          </a:xfrm>
          <a:prstGeom prst="rect">
            <a:avLst/>
          </a:prstGeom>
          <a:noFill/>
          <a:ln w="9525">
            <a:noFill/>
            <a:miter lim="800000"/>
            <a:headEnd/>
            <a:tailEnd/>
          </a:ln>
        </p:spPr>
        <p:txBody>
          <a:bodyPr wrap="none">
            <a:spAutoFit/>
          </a:bodyPr>
          <a:lstStyle/>
          <a:p>
            <a:r>
              <a:rPr lang="en-US">
                <a:latin typeface="Calibri" pitchFamily="34" charset="0"/>
              </a:rPr>
              <a:t>Probability of Exceedance</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38</a:t>
            </a:fld>
            <a:endParaRPr lang="en-US"/>
          </a:p>
        </p:txBody>
      </p:sp>
    </p:spTree>
    <p:extLst>
      <p:ext uri="{BB962C8B-B14F-4D97-AF65-F5344CB8AC3E}">
        <p14:creationId xmlns:p14="http://schemas.microsoft.com/office/powerpoint/2010/main" val="29796440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Box 1"/>
          <p:cNvSpPr txBox="1">
            <a:spLocks noChangeArrowheads="1"/>
          </p:cNvSpPr>
          <p:nvPr/>
        </p:nvSpPr>
        <p:spPr bwMode="auto">
          <a:xfrm>
            <a:off x="1219200" y="1600200"/>
            <a:ext cx="5913773" cy="4154984"/>
          </a:xfrm>
          <a:prstGeom prst="rect">
            <a:avLst/>
          </a:prstGeom>
          <a:noFill/>
          <a:ln w="9525">
            <a:noFill/>
            <a:miter lim="800000"/>
            <a:headEnd/>
            <a:tailEnd/>
          </a:ln>
        </p:spPr>
        <p:txBody>
          <a:bodyPr wrap="none">
            <a:spAutoFit/>
          </a:bodyPr>
          <a:lstStyle/>
          <a:p>
            <a:r>
              <a:rPr lang="en-US" sz="2400" b="1" dirty="0">
                <a:latin typeface="Calibri" pitchFamily="34" charset="0"/>
              </a:rPr>
              <a:t>Unbiased </a:t>
            </a:r>
            <a:r>
              <a:rPr lang="en-US" sz="2400" b="1" dirty="0" err="1">
                <a:latin typeface="Calibri" pitchFamily="34" charset="0"/>
              </a:rPr>
              <a:t>Quantile</a:t>
            </a:r>
            <a:r>
              <a:rPr lang="en-US" sz="2400" b="1" dirty="0">
                <a:latin typeface="Calibri" pitchFamily="34" charset="0"/>
              </a:rPr>
              <a:t> </a:t>
            </a:r>
            <a:r>
              <a:rPr lang="en-US" sz="2400" b="1" dirty="0" smtClean="0">
                <a:latin typeface="Calibri" pitchFamily="34" charset="0"/>
              </a:rPr>
              <a:t>Estimator</a:t>
            </a:r>
          </a:p>
          <a:p>
            <a:r>
              <a:rPr lang="en-US" sz="2400" b="1" dirty="0" smtClean="0">
                <a:latin typeface="Calibri" pitchFamily="34" charset="0"/>
              </a:rPr>
              <a:t>Also called </a:t>
            </a:r>
            <a:r>
              <a:rPr lang="en-US" sz="2400" b="1" dirty="0" err="1" smtClean="0">
                <a:latin typeface="Calibri" pitchFamily="34" charset="0"/>
              </a:rPr>
              <a:t>Quantile</a:t>
            </a:r>
            <a:r>
              <a:rPr lang="en-US" sz="2400" b="1" dirty="0" smtClean="0">
                <a:latin typeface="Calibri" pitchFamily="34" charset="0"/>
              </a:rPr>
              <a:t> Mapping</a:t>
            </a:r>
            <a:endParaRPr lang="en-US" sz="2400" b="1" dirty="0">
              <a:latin typeface="Calibri" pitchFamily="34" charset="0"/>
            </a:endParaRPr>
          </a:p>
          <a:p>
            <a:r>
              <a:rPr lang="en-US" dirty="0">
                <a:latin typeface="Calibri" pitchFamily="34" charset="0"/>
              </a:rPr>
              <a:t> </a:t>
            </a:r>
          </a:p>
          <a:p>
            <a:r>
              <a:rPr lang="en-US" dirty="0">
                <a:latin typeface="Calibri" pitchFamily="34" charset="0"/>
              </a:rPr>
              <a:t>(</a:t>
            </a:r>
            <a:r>
              <a:rPr lang="en-US" dirty="0" err="1">
                <a:latin typeface="Calibri" pitchFamily="34" charset="0"/>
              </a:rPr>
              <a:t>Cunnane</a:t>
            </a:r>
            <a:r>
              <a:rPr lang="en-US" dirty="0">
                <a:latin typeface="Calibri" pitchFamily="34" charset="0"/>
              </a:rPr>
              <a:t> formulation, see e.g. </a:t>
            </a:r>
            <a:r>
              <a:rPr lang="en-US" b="1" dirty="0">
                <a:latin typeface="Calibri" pitchFamily="34" charset="0"/>
              </a:rPr>
              <a:t>Handbook of Hydrology</a:t>
            </a:r>
            <a:r>
              <a:rPr lang="en-US" dirty="0">
                <a:latin typeface="Calibri" pitchFamily="34" charset="0"/>
              </a:rPr>
              <a: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Q = (m – 0.4)/(N + 0.2)</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Where 	Q = estimated </a:t>
            </a:r>
            <a:r>
              <a:rPr lang="en-US" dirty="0" err="1">
                <a:latin typeface="Calibri" pitchFamily="34" charset="0"/>
              </a:rPr>
              <a:t>quantile</a:t>
            </a:r>
            <a:r>
              <a:rPr lang="en-US" dirty="0">
                <a:latin typeface="Calibri" pitchFamily="34" charset="0"/>
              </a:rPr>
              <a:t>  (probability of </a:t>
            </a:r>
            <a:r>
              <a:rPr lang="en-US" dirty="0" err="1" smtClean="0">
                <a:latin typeface="Calibri" pitchFamily="34" charset="0"/>
              </a:rPr>
              <a:t>exceedance</a:t>
            </a:r>
            <a:r>
              <a:rPr lang="en-US" dirty="0">
                <a:latin typeface="Calibri" pitchFamily="34" charset="0"/>
              </a:rPr>
              <a:t>)</a:t>
            </a:r>
          </a:p>
          <a:p>
            <a:r>
              <a:rPr lang="en-US" dirty="0">
                <a:latin typeface="Calibri" pitchFamily="34" charset="0"/>
              </a:rPr>
              <a:t>	N = total number of observations</a:t>
            </a:r>
          </a:p>
          <a:p>
            <a:r>
              <a:rPr lang="en-US" dirty="0">
                <a:latin typeface="Calibri" pitchFamily="34" charset="0"/>
              </a:rPr>
              <a:t>	m = rank position ( where 1 = highest value)</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39</a:t>
            </a:fld>
            <a:endParaRPr lang="en-US"/>
          </a:p>
        </p:txBody>
      </p:sp>
    </p:spTree>
    <p:extLst>
      <p:ext uri="{BB962C8B-B14F-4D97-AF65-F5344CB8AC3E}">
        <p14:creationId xmlns:p14="http://schemas.microsoft.com/office/powerpoint/2010/main" val="18522122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457200" y="1295400"/>
            <a:ext cx="8229600" cy="4525963"/>
          </a:xfrm>
        </p:spPr>
        <p:txBody>
          <a:bodyPr/>
          <a:lstStyle/>
          <a:p>
            <a:r>
              <a:rPr lang="en-US" dirty="0" smtClean="0"/>
              <a:t>Google is your friend.  (That’s how I find the answer to many of your questions.)</a:t>
            </a:r>
            <a:endParaRPr lang="en-US" dirty="0"/>
          </a:p>
          <a:p>
            <a:r>
              <a:rPr lang="en-US" dirty="0" smtClean="0"/>
              <a:t>Homework 2 is posted. Lab 2 (Tues) will be related to HW 1 and 2, and Lab 3 (Thurs) will be similar to Homework 2. [It’s fine if you are still working on Lab 1 and Homework 1 today.]</a:t>
            </a:r>
            <a:endParaRPr lang="en-US" dirty="0"/>
          </a:p>
          <a:p>
            <a:r>
              <a:rPr lang="en-US" dirty="0" smtClean="0"/>
              <a:t>Things will vary more next week, but because hypothesis testing is hard, we’re giving very concrete examples this week.</a:t>
            </a:r>
            <a:endParaRPr lang="en-US" dirty="0"/>
          </a:p>
        </p:txBody>
      </p:sp>
      <p:sp>
        <p:nvSpPr>
          <p:cNvPr id="4" name="Slide Number Placeholder 3"/>
          <p:cNvSpPr>
            <a:spLocks noGrp="1"/>
          </p:cNvSpPr>
          <p:nvPr>
            <p:ph type="sldNum" sz="quarter" idx="12"/>
          </p:nvPr>
        </p:nvSpPr>
        <p:spPr/>
        <p:txBody>
          <a:bodyPr/>
          <a:lstStyle/>
          <a:p>
            <a:pPr>
              <a:defRPr/>
            </a:pPr>
            <a:fld id="{98996027-FF0E-4285-9228-27298DAE209B}" type="slidenum">
              <a:rPr lang="en-US" smtClean="0"/>
              <a:pPr>
                <a:defRPr/>
              </a:pPr>
              <a:t>4</a:t>
            </a:fld>
            <a:endParaRPr lang="en-US"/>
          </a:p>
        </p:txBody>
      </p:sp>
    </p:spTree>
    <p:extLst>
      <p:ext uri="{BB962C8B-B14F-4D97-AF65-F5344CB8AC3E}">
        <p14:creationId xmlns:p14="http://schemas.microsoft.com/office/powerpoint/2010/main" val="12850584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099"/>
          <a:stretch/>
        </p:blipFill>
        <p:spPr>
          <a:xfrm>
            <a:off x="1518759" y="570302"/>
            <a:ext cx="3362071" cy="2353236"/>
          </a:xfrm>
          <a:prstGeom prst="rect">
            <a:avLst/>
          </a:prstGeom>
          <a:ln w="228600" cap="sq" cmpd="thickThin">
            <a:solidFill>
              <a:srgbClr val="000000"/>
            </a:solidFill>
            <a:prstDash val="solid"/>
            <a:miter lim="800000"/>
          </a:ln>
          <a:effectLst>
            <a:innerShdw blurRad="76200">
              <a:srgbClr val="000000"/>
            </a:innerShdw>
          </a:effectLst>
        </p:spPr>
      </p:pic>
      <p:sp>
        <p:nvSpPr>
          <p:cNvPr id="3" name="TextBox 2"/>
          <p:cNvSpPr txBox="1"/>
          <p:nvPr/>
        </p:nvSpPr>
        <p:spPr>
          <a:xfrm>
            <a:off x="1518759" y="3267185"/>
            <a:ext cx="3362071" cy="369332"/>
          </a:xfrm>
          <a:prstGeom prst="rect">
            <a:avLst/>
          </a:prstGeom>
          <a:noFill/>
        </p:spPr>
        <p:txBody>
          <a:bodyPr wrap="square" rtlCol="0">
            <a:spAutoFit/>
          </a:bodyPr>
          <a:lstStyle/>
          <a:p>
            <a:r>
              <a:rPr lang="en-US" dirty="0" smtClean="0"/>
              <a:t>Annual peak discharge (</a:t>
            </a:r>
            <a:r>
              <a:rPr lang="en-US" dirty="0" err="1" smtClean="0"/>
              <a:t>cfs</a:t>
            </a:r>
            <a:r>
              <a:rPr lang="en-US" dirty="0" smtClean="0"/>
              <a:t>)</a:t>
            </a:r>
            <a:endParaRPr lang="en-US" dirty="0"/>
          </a:p>
        </p:txBody>
      </p:sp>
      <p:sp>
        <p:nvSpPr>
          <p:cNvPr id="4" name="TextBox 3"/>
          <p:cNvSpPr txBox="1"/>
          <p:nvPr/>
        </p:nvSpPr>
        <p:spPr>
          <a:xfrm rot="16200000">
            <a:off x="-286502" y="1505703"/>
            <a:ext cx="2466337" cy="369332"/>
          </a:xfrm>
          <a:prstGeom prst="rect">
            <a:avLst/>
          </a:prstGeom>
          <a:noFill/>
        </p:spPr>
        <p:txBody>
          <a:bodyPr wrap="square" rtlCol="0">
            <a:spAutoFit/>
          </a:bodyPr>
          <a:lstStyle/>
          <a:p>
            <a:r>
              <a:rPr lang="en-US" dirty="0" smtClean="0"/>
              <a:t>Cumulative probability</a:t>
            </a:r>
            <a:endParaRPr lang="en-US" dirty="0"/>
          </a:p>
        </p:txBody>
      </p:sp>
      <p:sp>
        <p:nvSpPr>
          <p:cNvPr id="5" name="Slide Number Placeholder 4"/>
          <p:cNvSpPr>
            <a:spLocks noGrp="1"/>
          </p:cNvSpPr>
          <p:nvPr>
            <p:ph type="sldNum" sz="quarter" idx="12"/>
          </p:nvPr>
        </p:nvSpPr>
        <p:spPr/>
        <p:txBody>
          <a:bodyPr/>
          <a:lstStyle/>
          <a:p>
            <a:pPr>
              <a:defRPr/>
            </a:pPr>
            <a:fld id="{23D82150-27AD-43A4-B273-613CC650DAC5}" type="slidenum">
              <a:rPr lang="en-US" smtClean="0"/>
              <a:pPr>
                <a:defRPr/>
              </a:pPr>
              <a:t>40</a:t>
            </a:fld>
            <a:endParaRPr lang="en-US"/>
          </a:p>
        </p:txBody>
      </p:sp>
      <p:sp>
        <p:nvSpPr>
          <p:cNvPr id="6" name="TextBox 2"/>
          <p:cNvSpPr txBox="1">
            <a:spLocks noChangeArrowheads="1"/>
          </p:cNvSpPr>
          <p:nvPr/>
        </p:nvSpPr>
        <p:spPr bwMode="auto">
          <a:xfrm>
            <a:off x="1822050" y="3810000"/>
            <a:ext cx="5418138" cy="1200150"/>
          </a:xfrm>
          <a:prstGeom prst="rect">
            <a:avLst/>
          </a:prstGeom>
          <a:noFill/>
          <a:ln w="9525">
            <a:noFill/>
            <a:miter lim="800000"/>
            <a:headEnd/>
            <a:tailEnd/>
          </a:ln>
        </p:spPr>
        <p:txBody>
          <a:bodyPr wrap="none">
            <a:spAutoFit/>
          </a:bodyPr>
          <a:lstStyle/>
          <a:p>
            <a:r>
              <a:rPr lang="en-US" sz="2400" dirty="0" err="1">
                <a:latin typeface="Calibri" pitchFamily="34" charset="0"/>
              </a:rPr>
              <a:t>Cunnane</a:t>
            </a:r>
            <a:r>
              <a:rPr lang="en-US" sz="2400" dirty="0">
                <a:latin typeface="Calibri" pitchFamily="34" charset="0"/>
              </a:rPr>
              <a:t> </a:t>
            </a:r>
            <a:r>
              <a:rPr lang="en-US" sz="2400" dirty="0" err="1">
                <a:latin typeface="Calibri" pitchFamily="34" charset="0"/>
              </a:rPr>
              <a:t>Quantile</a:t>
            </a:r>
            <a:r>
              <a:rPr lang="en-US" sz="2400" dirty="0">
                <a:latin typeface="Calibri" pitchFamily="34" charset="0"/>
              </a:rPr>
              <a:t> Estimator Spreadsheet:</a:t>
            </a:r>
          </a:p>
          <a:p>
            <a:endParaRPr lang="en-US" sz="2400" dirty="0">
              <a:latin typeface="Calibri" pitchFamily="34" charset="0"/>
            </a:endParaRPr>
          </a:p>
          <a:p>
            <a:endParaRPr lang="en-US" sz="2400" dirty="0">
              <a:latin typeface="Calibri" pitchFamily="34" charset="0"/>
            </a:endParaRPr>
          </a:p>
        </p:txBody>
      </p:sp>
      <p:sp>
        <p:nvSpPr>
          <p:cNvPr id="7" name="TextBox 3"/>
          <p:cNvSpPr txBox="1">
            <a:spLocks noChangeArrowheads="1"/>
          </p:cNvSpPr>
          <p:nvPr/>
        </p:nvSpPr>
        <p:spPr bwMode="auto">
          <a:xfrm>
            <a:off x="2895600" y="4438741"/>
            <a:ext cx="3423438" cy="923330"/>
          </a:xfrm>
          <a:prstGeom prst="rect">
            <a:avLst/>
          </a:prstGeom>
          <a:noFill/>
          <a:ln w="9525">
            <a:noFill/>
            <a:miter lim="800000"/>
            <a:headEnd/>
            <a:tailEnd/>
          </a:ln>
        </p:spPr>
        <p:txBody>
          <a:bodyPr wrap="none">
            <a:spAutoFit/>
          </a:bodyPr>
          <a:lstStyle/>
          <a:p>
            <a:r>
              <a:rPr lang="en-US" dirty="0">
                <a:latin typeface="Calibri" pitchFamily="34" charset="0"/>
              </a:rPr>
              <a:t> </a:t>
            </a:r>
            <a:r>
              <a:rPr lang="en-US" dirty="0" smtClean="0">
                <a:latin typeface="Calibri" pitchFamily="34" charset="0"/>
              </a:rPr>
              <a:t>in the “tools” folder</a:t>
            </a:r>
            <a:endParaRPr lang="en-US" dirty="0">
              <a:latin typeface="Calibri" pitchFamily="34" charset="0"/>
            </a:endParaRPr>
          </a:p>
          <a:p>
            <a:endParaRPr lang="en-US" dirty="0">
              <a:latin typeface="Calibri" pitchFamily="34" charset="0"/>
            </a:endParaRPr>
          </a:p>
          <a:p>
            <a:pPr algn="ctr"/>
            <a:r>
              <a:rPr lang="en-US" dirty="0">
                <a:latin typeface="Calibri" pitchFamily="34" charset="0"/>
              </a:rPr>
              <a:t>cunnane_quantile_estimator.xls</a:t>
            </a:r>
          </a:p>
        </p:txBody>
      </p:sp>
    </p:spTree>
    <p:extLst>
      <p:ext uri="{BB962C8B-B14F-4D97-AF65-F5344CB8AC3E}">
        <p14:creationId xmlns:p14="http://schemas.microsoft.com/office/powerpoint/2010/main" val="25604257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empirical PDFs</a:t>
            </a:r>
            <a:endParaRPr lang="en-US" dirty="0"/>
          </a:p>
        </p:txBody>
      </p:sp>
      <p:sp>
        <p:nvSpPr>
          <p:cNvPr id="3" name="TextBox 2"/>
          <p:cNvSpPr txBox="1"/>
          <p:nvPr/>
        </p:nvSpPr>
        <p:spPr>
          <a:xfrm>
            <a:off x="805793" y="1699172"/>
            <a:ext cx="7339724" cy="3385542"/>
          </a:xfrm>
          <a:prstGeom prst="rect">
            <a:avLst/>
          </a:prstGeom>
          <a:noFill/>
        </p:spPr>
        <p:txBody>
          <a:bodyPr wrap="square" rtlCol="0">
            <a:spAutoFit/>
          </a:bodyPr>
          <a:lstStyle/>
          <a:p>
            <a:pPr marL="285750" indent="-285750">
              <a:buFontTx/>
              <a:buChar char="•"/>
            </a:pPr>
            <a:r>
              <a:rPr lang="en-US" sz="2800" dirty="0" smtClean="0"/>
              <a:t>Take the derivative (or the difference) of the empirical CDF.</a:t>
            </a:r>
          </a:p>
          <a:p>
            <a:pPr marL="285750" indent="-285750">
              <a:buFontTx/>
              <a:buChar char="•"/>
            </a:pPr>
            <a:r>
              <a:rPr lang="en-US" sz="2800" dirty="0"/>
              <a:t>Should look similar to the histogram, except the area under the curve is 1</a:t>
            </a:r>
            <a:r>
              <a:rPr lang="en-US" sz="2800" dirty="0" smtClean="0"/>
              <a:t>.</a:t>
            </a:r>
          </a:p>
          <a:p>
            <a:pPr marL="285750" indent="-285750">
              <a:buFontTx/>
              <a:buChar char="•"/>
            </a:pPr>
            <a:r>
              <a:rPr lang="en-US" sz="2800" dirty="0" smtClean="0"/>
              <a:t>Can create a histogram and then divide by the total number of samples multiplied by the bin width.  (We did this in lab 1.)</a:t>
            </a:r>
            <a:endParaRPr lang="en-US" sz="2800" dirty="0"/>
          </a:p>
          <a:p>
            <a:endParaRPr lang="en-US" dirty="0" smtClean="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41</a:t>
            </a:fld>
            <a:endParaRPr lang="en-US"/>
          </a:p>
        </p:txBody>
      </p:sp>
    </p:spTree>
    <p:extLst>
      <p:ext uri="{BB962C8B-B14F-4D97-AF65-F5344CB8AC3E}">
        <p14:creationId xmlns:p14="http://schemas.microsoft.com/office/powerpoint/2010/main" val="31232318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There are multiple ways to make an empirical PDF – CDF is the less ambiguous form.</a:t>
            </a:r>
            <a:endParaRPr lang="en-US" dirty="0"/>
          </a:p>
        </p:txBody>
      </p:sp>
      <p:sp>
        <p:nvSpPr>
          <p:cNvPr id="4" name="Slide Number Placeholder 3"/>
          <p:cNvSpPr>
            <a:spLocks noGrp="1"/>
          </p:cNvSpPr>
          <p:nvPr>
            <p:ph type="sldNum" sz="quarter" idx="12"/>
          </p:nvPr>
        </p:nvSpPr>
        <p:spPr/>
        <p:txBody>
          <a:bodyPr/>
          <a:lstStyle/>
          <a:p>
            <a:fld id="{BB6751D2-F9AA-3046-8590-410BE7667870}" type="slidenum">
              <a:rPr lang="en-US" smtClean="0"/>
              <a:t>42</a:t>
            </a:fld>
            <a:endParaRPr lang="en-US"/>
          </a:p>
        </p:txBody>
      </p:sp>
      <p:pic>
        <p:nvPicPr>
          <p:cNvPr id="5" name="Picture 4" descr="599_PDFexample.png"/>
          <p:cNvPicPr>
            <a:picLocks noChangeAspect="1"/>
          </p:cNvPicPr>
          <p:nvPr/>
        </p:nvPicPr>
        <p:blipFill rotWithShape="1">
          <a:blip r:embed="rId2">
            <a:extLst>
              <a:ext uri="{28A0092B-C50C-407E-A947-70E740481C1C}">
                <a14:useLocalDpi xmlns:a14="http://schemas.microsoft.com/office/drawing/2010/main" val="0"/>
              </a:ext>
            </a:extLst>
          </a:blip>
          <a:srcRect t="4331"/>
          <a:stretch/>
        </p:blipFill>
        <p:spPr>
          <a:xfrm>
            <a:off x="1143000" y="2123440"/>
            <a:ext cx="6844036" cy="4734560"/>
          </a:xfrm>
          <a:prstGeom prst="rect">
            <a:avLst/>
          </a:prstGeom>
        </p:spPr>
      </p:pic>
    </p:spTree>
    <p:extLst>
      <p:ext uri="{BB962C8B-B14F-4D97-AF65-F5344CB8AC3E}">
        <p14:creationId xmlns:p14="http://schemas.microsoft.com/office/powerpoint/2010/main" val="21340662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Generating Random Numbers from a Given Probability Distribution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43</a:t>
            </a:fld>
            <a:endParaRPr lang="en-US"/>
          </a:p>
        </p:txBody>
      </p:sp>
    </p:spTree>
    <p:extLst>
      <p:ext uri="{BB962C8B-B14F-4D97-AF65-F5344CB8AC3E}">
        <p14:creationId xmlns:p14="http://schemas.microsoft.com/office/powerpoint/2010/main" val="10263535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0895"/>
            <a:ext cx="8458200" cy="7571303"/>
          </a:xfrm>
          <a:prstGeom prst="rect">
            <a:avLst/>
          </a:prstGeom>
          <a:noFill/>
        </p:spPr>
        <p:txBody>
          <a:bodyPr>
            <a:spAutoFit/>
          </a:bodyPr>
          <a:lstStyle/>
          <a:p>
            <a:pPr fontAlgn="auto">
              <a:spcBef>
                <a:spcPts val="0"/>
              </a:spcBef>
              <a:spcAft>
                <a:spcPts val="0"/>
              </a:spcAft>
              <a:defRPr/>
            </a:pPr>
            <a:r>
              <a:rPr lang="en-US" b="1" dirty="0">
                <a:latin typeface="+mn-lt"/>
              </a:rPr>
              <a:t>Generating  a Sample of N Random Numbers from a Desired Probability Distribution:</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The basic approach:</a:t>
            </a:r>
          </a:p>
          <a:p>
            <a:pPr fontAlgn="auto">
              <a:spcBef>
                <a:spcPts val="0"/>
              </a:spcBef>
              <a:spcAft>
                <a:spcPts val="0"/>
              </a:spcAft>
              <a:defRPr/>
            </a:pPr>
            <a:endParaRPr lang="en-US" dirty="0">
              <a:latin typeface="+mn-lt"/>
            </a:endParaRPr>
          </a:p>
          <a:p>
            <a:pPr marL="342900" indent="-342900" fontAlgn="auto">
              <a:spcBef>
                <a:spcPts val="0"/>
              </a:spcBef>
              <a:spcAft>
                <a:spcPts val="0"/>
              </a:spcAft>
              <a:buFontTx/>
              <a:buAutoNum type="arabicParenR"/>
              <a:defRPr/>
            </a:pPr>
            <a:r>
              <a:rPr lang="en-US" dirty="0">
                <a:latin typeface="+mn-lt"/>
              </a:rPr>
              <a:t>Generate  N random numbers from a uniform distribution on the interval [0,1]. For homework, using the RAND function in </a:t>
            </a:r>
            <a:r>
              <a:rPr lang="en-US" dirty="0" smtClean="0">
                <a:latin typeface="+mn-lt"/>
              </a:rPr>
              <a:t>Excel or </a:t>
            </a:r>
            <a:r>
              <a:rPr lang="en-US" dirty="0" err="1" smtClean="0">
                <a:latin typeface="+mn-lt"/>
              </a:rPr>
              <a:t>Matlab</a:t>
            </a:r>
            <a:r>
              <a:rPr lang="en-US" dirty="0" smtClean="0">
                <a:latin typeface="+mn-lt"/>
              </a:rPr>
              <a:t> or </a:t>
            </a:r>
            <a:r>
              <a:rPr lang="en-US" dirty="0" err="1" smtClean="0">
                <a:latin typeface="+mn-lt"/>
              </a:rPr>
              <a:t>numpy’s</a:t>
            </a:r>
            <a:r>
              <a:rPr lang="en-US" dirty="0">
                <a:latin typeface="+mn-lt"/>
              </a:rPr>
              <a:t> </a:t>
            </a:r>
            <a:r>
              <a:rPr lang="en-US" dirty="0" err="1" smtClean="0">
                <a:latin typeface="+mn-lt"/>
              </a:rPr>
              <a:t>np.random.uniform</a:t>
            </a:r>
            <a:r>
              <a:rPr lang="en-US" dirty="0" smtClean="0">
                <a:latin typeface="+mn-lt"/>
              </a:rPr>
              <a:t> function </a:t>
            </a:r>
            <a:r>
              <a:rPr lang="en-US" dirty="0">
                <a:latin typeface="+mn-lt"/>
              </a:rPr>
              <a:t>is fine, but keep in mind that good number generators </a:t>
            </a:r>
            <a:r>
              <a:rPr lang="en-US" dirty="0" smtClean="0">
                <a:latin typeface="+mn-lt"/>
              </a:rPr>
              <a:t>are hard </a:t>
            </a:r>
            <a:r>
              <a:rPr lang="en-US" dirty="0">
                <a:latin typeface="+mn-lt"/>
              </a:rPr>
              <a:t>to build. (See </a:t>
            </a:r>
            <a:r>
              <a:rPr lang="en-US" b="1" i="1" dirty="0">
                <a:latin typeface="+mn-lt"/>
              </a:rPr>
              <a:t>Numerical Recipes in </a:t>
            </a:r>
            <a:r>
              <a:rPr lang="en-US" b="1" i="1" dirty="0" smtClean="0">
                <a:latin typeface="+mn-lt"/>
              </a:rPr>
              <a:t>C or Random Numbers in </a:t>
            </a:r>
            <a:r>
              <a:rPr lang="en-US" b="1" i="1" dirty="0" err="1" smtClean="0">
                <a:latin typeface="+mn-lt"/>
              </a:rPr>
              <a:t>Matlab</a:t>
            </a:r>
            <a:r>
              <a:rPr lang="en-US" dirty="0" smtClean="0">
                <a:latin typeface="+mn-lt"/>
              </a:rPr>
              <a:t>, </a:t>
            </a:r>
            <a:r>
              <a:rPr lang="en-US" dirty="0">
                <a:latin typeface="+mn-lt"/>
              </a:rPr>
              <a:t>for example, for a detailed discussion of this topic.</a:t>
            </a:r>
            <a:r>
              <a:rPr lang="en-US" dirty="0" smtClean="0">
                <a:latin typeface="+mn-lt"/>
              </a:rPr>
              <a:t>)</a:t>
            </a:r>
          </a:p>
          <a:p>
            <a:pPr fontAlgn="auto">
              <a:spcBef>
                <a:spcPts val="0"/>
              </a:spcBef>
              <a:spcAft>
                <a:spcPts val="0"/>
              </a:spcAft>
              <a:defRPr/>
            </a:pPr>
            <a:endParaRPr lang="en-US" dirty="0" smtClean="0">
              <a:latin typeface="+mn-lt"/>
            </a:endParaRPr>
          </a:p>
          <a:p>
            <a:pPr marL="342900" indent="-342900" fontAlgn="auto">
              <a:spcBef>
                <a:spcPts val="0"/>
              </a:spcBef>
              <a:spcAft>
                <a:spcPts val="0"/>
              </a:spcAft>
              <a:buFontTx/>
              <a:buAutoNum type="arabicParenR"/>
              <a:defRPr/>
            </a:pPr>
            <a:r>
              <a:rPr lang="en-US" dirty="0" smtClean="0">
                <a:latin typeface="+mn-lt"/>
              </a:rPr>
              <a:t>Remember that a CDF always ranges from 0 to 1 for a set of numbers.</a:t>
            </a:r>
            <a:endParaRPr lang="en-US" dirty="0">
              <a:latin typeface="+mn-lt"/>
            </a:endParaRPr>
          </a:p>
          <a:p>
            <a:pPr marL="342900" indent="-342900" fontAlgn="auto">
              <a:spcBef>
                <a:spcPts val="0"/>
              </a:spcBef>
              <a:spcAft>
                <a:spcPts val="0"/>
              </a:spcAft>
              <a:buFontTx/>
              <a:buAutoNum type="arabicParenR"/>
              <a:defRPr/>
            </a:pPr>
            <a:endParaRPr lang="en-US" dirty="0">
              <a:latin typeface="+mn-lt"/>
            </a:endParaRPr>
          </a:p>
          <a:p>
            <a:pPr marL="342900" indent="-342900" fontAlgn="auto">
              <a:spcBef>
                <a:spcPts val="0"/>
              </a:spcBef>
              <a:spcAft>
                <a:spcPts val="0"/>
              </a:spcAft>
              <a:buFontTx/>
              <a:buAutoNum type="arabicParenR"/>
              <a:defRPr/>
            </a:pPr>
            <a:r>
              <a:rPr lang="en-US" dirty="0">
                <a:latin typeface="+mn-lt"/>
              </a:rPr>
              <a:t>Map the </a:t>
            </a:r>
            <a:r>
              <a:rPr lang="en-US" dirty="0" err="1">
                <a:latin typeface="+mn-lt"/>
              </a:rPr>
              <a:t>quantile</a:t>
            </a:r>
            <a:r>
              <a:rPr lang="en-US" dirty="0">
                <a:latin typeface="+mn-lt"/>
              </a:rPr>
              <a:t> value from the randomly generated number (which is just the number extracted from the standard uniform distribution) to the </a:t>
            </a:r>
            <a:r>
              <a:rPr lang="en-US" dirty="0" err="1">
                <a:latin typeface="+mn-lt"/>
              </a:rPr>
              <a:t>quantile</a:t>
            </a:r>
            <a:r>
              <a:rPr lang="en-US" dirty="0">
                <a:latin typeface="+mn-lt"/>
              </a:rPr>
              <a:t> value from the desired probability distribution using the CDF of the desired distribution.</a:t>
            </a:r>
          </a:p>
          <a:p>
            <a:pPr marL="342900" indent="-342900" fontAlgn="auto">
              <a:spcBef>
                <a:spcPts val="0"/>
              </a:spcBef>
              <a:spcAft>
                <a:spcPts val="0"/>
              </a:spcAft>
              <a:buFontTx/>
              <a:buAutoNum type="arabicParenR"/>
              <a:defRPr/>
            </a:pPr>
            <a:endParaRPr lang="en-US" dirty="0">
              <a:latin typeface="+mn-lt"/>
            </a:endParaRPr>
          </a:p>
          <a:p>
            <a:pPr marL="342900" indent="-342900" fontAlgn="auto">
              <a:spcBef>
                <a:spcPts val="0"/>
              </a:spcBef>
              <a:spcAft>
                <a:spcPts val="0"/>
              </a:spcAft>
              <a:buFontTx/>
              <a:buAutoNum type="arabicParenR"/>
              <a:defRPr/>
            </a:pPr>
            <a:r>
              <a:rPr lang="en-US" dirty="0">
                <a:latin typeface="+mn-lt"/>
              </a:rPr>
              <a:t>The approach can be applied to any distribution for which we have a CDF available as a closed form expression or a simple lookup table</a:t>
            </a:r>
            <a:r>
              <a:rPr lang="en-US" dirty="0" smtClean="0">
                <a:latin typeface="+mn-lt"/>
              </a:rPr>
              <a:t>. Note that you will need to expand this distribution to 0 and to 1.  Note </a:t>
            </a:r>
            <a:r>
              <a:rPr lang="en-US" dirty="0">
                <a:latin typeface="+mn-lt"/>
              </a:rPr>
              <a:t>that we can also generate random samples from an empirically derived CDF from data (as you will do in your </a:t>
            </a:r>
            <a:r>
              <a:rPr lang="en-US" dirty="0" smtClean="0">
                <a:latin typeface="+mn-lt"/>
              </a:rPr>
              <a:t>homework 2)</a:t>
            </a:r>
            <a:r>
              <a:rPr lang="en-US" dirty="0">
                <a:latin typeface="+mn-lt"/>
              </a:rPr>
              <a:t>.</a:t>
            </a:r>
          </a:p>
          <a:p>
            <a:pPr marL="342900" indent="-342900" fontAlgn="auto">
              <a:spcBef>
                <a:spcPts val="0"/>
              </a:spcBef>
              <a:spcAft>
                <a:spcPts val="0"/>
              </a:spcAft>
              <a:defRPr/>
            </a:pPr>
            <a:endParaRPr lang="en-US" dirty="0">
              <a:latin typeface="+mn-lt"/>
            </a:endParaRPr>
          </a:p>
          <a:p>
            <a:pPr marL="342900" indent="-342900" fontAlgn="auto">
              <a:spcBef>
                <a:spcPts val="0"/>
              </a:spcBef>
              <a:spcAft>
                <a:spcPts val="0"/>
              </a:spcAft>
              <a:defRPr/>
            </a:pPr>
            <a:r>
              <a:rPr lang="en-US" dirty="0">
                <a:latin typeface="+mn-lt"/>
              </a:rPr>
              <a:t>Example random number generator spreadsheet  for the normal distribution: </a:t>
            </a:r>
          </a:p>
          <a:p>
            <a:pPr marL="342900" indent="-342900" fontAlgn="auto">
              <a:spcBef>
                <a:spcPts val="0"/>
              </a:spcBef>
              <a:spcAft>
                <a:spcPts val="0"/>
              </a:spcAft>
              <a:defRPr/>
            </a:pPr>
            <a:endParaRPr lang="en-US" dirty="0">
              <a:latin typeface="+mn-lt"/>
            </a:endParaRPr>
          </a:p>
          <a:p>
            <a:pPr marL="342900" indent="-342900" fontAlgn="auto">
              <a:spcBef>
                <a:spcPts val="0"/>
              </a:spcBef>
              <a:spcAft>
                <a:spcPts val="0"/>
              </a:spcAft>
              <a:defRPr/>
            </a:pPr>
            <a:r>
              <a:rPr lang="en-US" dirty="0" smtClean="0">
                <a:latin typeface="+mn-lt"/>
              </a:rPr>
              <a:t>In “tools”:   uniform_to_normal_random_number_generator.xlsx</a:t>
            </a:r>
            <a:endParaRPr lang="en-US" dirty="0">
              <a:latin typeface="+mn-lt"/>
            </a:endParaRPr>
          </a:p>
          <a:p>
            <a:pPr marL="342900" indent="-342900" fontAlgn="auto">
              <a:spcBef>
                <a:spcPts val="0"/>
              </a:spcBef>
              <a:spcAft>
                <a:spcPts val="0"/>
              </a:spcAft>
              <a:buFontTx/>
              <a:buAutoNum type="arabicParenR"/>
              <a:defRPr/>
            </a:pPr>
            <a:endParaRPr lang="en-US" dirty="0">
              <a:latin typeface="+mn-lt"/>
            </a:endParaRPr>
          </a:p>
          <a:p>
            <a:pPr marL="342900" indent="-342900" fontAlgn="auto">
              <a:spcBef>
                <a:spcPts val="0"/>
              </a:spcBef>
              <a:spcAft>
                <a:spcPts val="0"/>
              </a:spcAft>
              <a:buFontTx/>
              <a:buAutoNum type="arabicParenR"/>
              <a:defRPr/>
            </a:pPr>
            <a:endParaRPr lang="en-US" dirty="0">
              <a:latin typeface="+mn-lt"/>
            </a:endParaRPr>
          </a:p>
          <a:p>
            <a:pPr marL="342900" indent="-342900" fontAlgn="auto">
              <a:spcBef>
                <a:spcPts val="0"/>
              </a:spcBef>
              <a:spcAft>
                <a:spcPts val="0"/>
              </a:spcAft>
              <a:defRPr/>
            </a:pPr>
            <a:endParaRPr lang="en-US" dirty="0">
              <a:latin typeface="+mn-lt"/>
            </a:endParaRP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44</a:t>
            </a:fld>
            <a:endParaRPr lang="en-US"/>
          </a:p>
        </p:txBody>
      </p:sp>
    </p:spTree>
    <p:extLst>
      <p:ext uri="{BB962C8B-B14F-4D97-AF65-F5344CB8AC3E}">
        <p14:creationId xmlns:p14="http://schemas.microsoft.com/office/powerpoint/2010/main" val="23661160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70407971"/>
              </p:ext>
            </p:extLst>
          </p:nvPr>
        </p:nvGraphicFramePr>
        <p:xfrm>
          <a:off x="457200" y="1752600"/>
          <a:ext cx="2895600" cy="1935480"/>
        </p:xfrm>
        <a:graphic>
          <a:graphicData uri="http://schemas.openxmlformats.org/drawingml/2006/table">
            <a:tbl>
              <a:tblPr/>
              <a:tblGrid>
                <a:gridCol w="862771"/>
                <a:gridCol w="898227"/>
                <a:gridCol w="567301"/>
                <a:gridCol w="567301"/>
              </a:tblGrid>
              <a:tr h="172720">
                <a:tc>
                  <a:txBody>
                    <a:bodyPr/>
                    <a:lstStyle/>
                    <a:p>
                      <a:pPr algn="l" fontAlgn="b"/>
                      <a:r>
                        <a:rPr lang="en-US" sz="1100" b="0" i="0" u="none" strike="noStrike" dirty="0">
                          <a:solidFill>
                            <a:srgbClr val="000000"/>
                          </a:solidFill>
                          <a:latin typeface="Calibri"/>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172720">
                <a:tc>
                  <a:txBody>
                    <a:bodyPr/>
                    <a:lstStyle/>
                    <a:p>
                      <a:pPr algn="l" fontAlgn="b"/>
                      <a:r>
                        <a:rPr lang="en-US" sz="1100" b="0" i="0" u="none" strike="noStrike">
                          <a:solidFill>
                            <a:srgbClr val="000000"/>
                          </a:solidFill>
                          <a:latin typeface="Calibri"/>
                        </a:rPr>
                        <a:t>standard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172720">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518160">
                <a:tc>
                  <a:txBody>
                    <a:bodyPr/>
                    <a:lstStyle/>
                    <a:p>
                      <a:pPr algn="ctr" fontAlgn="b"/>
                      <a:r>
                        <a:rPr lang="en-US" sz="1100" b="0" i="0" u="none" strike="noStrike">
                          <a:solidFill>
                            <a:srgbClr val="000000"/>
                          </a:solidFill>
                          <a:latin typeface="Calibri"/>
                        </a:rPr>
                        <a:t>uniformly distributed rand numbers</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normally distributed numbers</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z </a:t>
                      </a:r>
                    </a:p>
                  </a:txBody>
                  <a:tcPr marL="9525" marR="9525" marT="9525" marB="0" anchor="b">
                    <a:lnL>
                      <a:noFill/>
                    </a:lnL>
                    <a:lnR>
                      <a:noFill/>
                    </a:lnR>
                    <a:lnT>
                      <a:noFill/>
                    </a:lnT>
                    <a:lnB>
                      <a:noFill/>
                    </a:lnB>
                  </a:tcPr>
                </a:tc>
              </a:tr>
              <a:tr h="172720">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172720">
                <a:tc>
                  <a:txBody>
                    <a:bodyPr/>
                    <a:lstStyle/>
                    <a:p>
                      <a:pPr algn="r" fontAlgn="b"/>
                      <a:r>
                        <a:rPr lang="en-US" sz="1100" b="0" i="0" u="none" strike="noStrike">
                          <a:solidFill>
                            <a:srgbClr val="000000"/>
                          </a:solidFill>
                          <a:latin typeface="Calibri"/>
                        </a:rPr>
                        <a:t>0.255548012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latin typeface="Calibri"/>
                        </a:rPr>
                        <a:t>-0.8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-0.7</a:t>
                      </a:r>
                    </a:p>
                  </a:txBody>
                  <a:tcPr marL="9525" marR="9525" marT="9525" marB="0" anchor="b">
                    <a:lnL>
                      <a:noFill/>
                    </a:lnL>
                    <a:lnR>
                      <a:noFill/>
                    </a:lnR>
                    <a:lnT>
                      <a:noFill/>
                    </a:lnT>
                    <a:lnB>
                      <a:noFill/>
                    </a:lnB>
                  </a:tcPr>
                </a:tc>
              </a:tr>
              <a:tr h="172720">
                <a:tc>
                  <a:txBody>
                    <a:bodyPr/>
                    <a:lstStyle/>
                    <a:p>
                      <a:pPr algn="r" fontAlgn="b"/>
                      <a:r>
                        <a:rPr lang="en-US" sz="1100" b="0" i="0" u="none" strike="noStrike">
                          <a:solidFill>
                            <a:srgbClr val="000000"/>
                          </a:solidFill>
                          <a:latin typeface="Calibri"/>
                        </a:rPr>
                        <a:t>0.81325883</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latin typeface="Calibri"/>
                        </a:rPr>
                        <a:t>5.4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0.85</a:t>
                      </a:r>
                    </a:p>
                  </a:txBody>
                  <a:tcPr marL="9525" marR="9525" marT="9525" marB="0" anchor="b">
                    <a:lnL>
                      <a:noFill/>
                    </a:lnL>
                    <a:lnR>
                      <a:noFill/>
                    </a:lnR>
                    <a:lnT>
                      <a:noFill/>
                    </a:lnT>
                    <a:lnB>
                      <a:noFill/>
                    </a:lnB>
                  </a:tcPr>
                </a:tc>
              </a:tr>
              <a:tr h="172720">
                <a:tc>
                  <a:txBody>
                    <a:bodyPr/>
                    <a:lstStyle/>
                    <a:p>
                      <a:pPr algn="r" fontAlgn="b"/>
                      <a:r>
                        <a:rPr lang="en-US" sz="1100" b="0" i="0" u="none" strike="noStrike">
                          <a:solidFill>
                            <a:srgbClr val="000000"/>
                          </a:solidFill>
                          <a:latin typeface="Calibri"/>
                        </a:rPr>
                        <a:t>0.202865518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-1.6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latin typeface="Calibri"/>
                        </a:rPr>
                        <a:t>-0.9</a:t>
                      </a:r>
                    </a:p>
                  </a:txBody>
                  <a:tcPr marL="9525" marR="9525" marT="9525" marB="0" anchor="b">
                    <a:lnL>
                      <a:noFill/>
                    </a:lnL>
                    <a:lnR>
                      <a:noFill/>
                    </a:lnR>
                    <a:lnT>
                      <a:noFill/>
                    </a:lnT>
                    <a:lnB>
                      <a:noFill/>
                    </a:lnB>
                  </a:tcPr>
                </a:tc>
              </a:tr>
              <a:tr h="172720">
                <a:tc>
                  <a:txBody>
                    <a:bodyPr/>
                    <a:lstStyle/>
                    <a:p>
                      <a:pPr algn="r" fontAlgn="b"/>
                      <a:r>
                        <a:rPr lang="en-US" sz="1100" b="0" i="0" u="none" strike="noStrike">
                          <a:solidFill>
                            <a:srgbClr val="000000"/>
                          </a:solidFill>
                          <a:latin typeface="Calibri"/>
                        </a:rPr>
                        <a:t>0.703119481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latin typeface="Calibri"/>
                        </a:rPr>
                        <a:t>0.5</a:t>
                      </a:r>
                    </a:p>
                  </a:txBody>
                  <a:tcPr marL="9525" marR="9525" marT="9525" marB="0" anchor="b">
                    <a:lnL>
                      <a:noFill/>
                    </a:lnL>
                    <a:lnR>
                      <a:noFill/>
                    </a:lnR>
                    <a:lnT>
                      <a:noFill/>
                    </a:lnT>
                    <a:lnB>
                      <a:noFill/>
                    </a:lnB>
                  </a:tcPr>
                </a:tc>
              </a:tr>
            </a:tbl>
          </a:graphicData>
        </a:graphic>
      </p:graphicFrame>
      <p:sp>
        <p:nvSpPr>
          <p:cNvPr id="35894" name="Rectangle 3"/>
          <p:cNvSpPr>
            <a:spLocks noChangeArrowheads="1"/>
          </p:cNvSpPr>
          <p:nvPr/>
        </p:nvSpPr>
        <p:spPr bwMode="auto">
          <a:xfrm>
            <a:off x="457200" y="0"/>
            <a:ext cx="3657600" cy="1754327"/>
          </a:xfrm>
          <a:prstGeom prst="rect">
            <a:avLst/>
          </a:prstGeom>
          <a:noFill/>
          <a:ln w="9525">
            <a:noFill/>
            <a:miter lim="800000"/>
            <a:headEnd/>
            <a:tailEnd/>
          </a:ln>
        </p:spPr>
        <p:txBody>
          <a:bodyPr wrap="square">
            <a:spAutoFit/>
          </a:bodyPr>
          <a:lstStyle/>
          <a:p>
            <a:pPr marL="342900" indent="-342900"/>
            <a:r>
              <a:rPr lang="en-US" b="1" dirty="0">
                <a:latin typeface="Calibri" pitchFamily="34" charset="0"/>
              </a:rPr>
              <a:t>Example: </a:t>
            </a:r>
          </a:p>
          <a:p>
            <a:pPr marL="342900" indent="-342900"/>
            <a:r>
              <a:rPr lang="en-US" dirty="0">
                <a:latin typeface="Calibri" pitchFamily="34" charset="0"/>
              </a:rPr>
              <a:t>Generate a random sample of normally distributed numbers with mean </a:t>
            </a:r>
            <a:r>
              <a:rPr lang="en-US" b="1" dirty="0">
                <a:latin typeface="Calibri" pitchFamily="34" charset="0"/>
              </a:rPr>
              <a:t>2</a:t>
            </a:r>
            <a:r>
              <a:rPr lang="en-US" dirty="0">
                <a:latin typeface="Calibri" pitchFamily="34" charset="0"/>
              </a:rPr>
              <a:t> and standard deviation  </a:t>
            </a:r>
            <a:r>
              <a:rPr lang="en-US" b="1" dirty="0">
                <a:latin typeface="Calibri" pitchFamily="34" charset="0"/>
              </a:rPr>
              <a:t>4 </a:t>
            </a:r>
            <a:r>
              <a:rPr lang="en-US" dirty="0">
                <a:latin typeface="Calibri" pitchFamily="34" charset="0"/>
              </a:rPr>
              <a:t>.</a:t>
            </a:r>
          </a:p>
          <a:p>
            <a:pPr marL="342900" indent="-342900"/>
            <a:endParaRPr lang="en-US" dirty="0">
              <a:latin typeface="Calibri" pitchFamily="34" charset="0"/>
            </a:endParaRPr>
          </a:p>
        </p:txBody>
      </p:sp>
      <p:sp>
        <p:nvSpPr>
          <p:cNvPr id="35895" name="TextBox 4"/>
          <p:cNvSpPr txBox="1">
            <a:spLocks noChangeArrowheads="1"/>
          </p:cNvSpPr>
          <p:nvPr/>
        </p:nvSpPr>
        <p:spPr bwMode="auto">
          <a:xfrm>
            <a:off x="381000" y="4029710"/>
            <a:ext cx="8458200" cy="2863850"/>
          </a:xfrm>
          <a:prstGeom prst="rect">
            <a:avLst/>
          </a:prstGeom>
          <a:noFill/>
          <a:ln w="9525">
            <a:noFill/>
            <a:miter lim="800000"/>
            <a:headEnd/>
            <a:tailEnd/>
          </a:ln>
        </p:spPr>
        <p:txBody>
          <a:bodyPr>
            <a:spAutoFit/>
          </a:bodyPr>
          <a:lstStyle/>
          <a:p>
            <a:r>
              <a:rPr lang="en-US" dirty="0">
                <a:latin typeface="Calibri" pitchFamily="34" charset="0"/>
              </a:rPr>
              <a:t>As noted above, a normally distributed number N can be expressed as   N  =  </a:t>
            </a:r>
            <a:r>
              <a:rPr lang="el-GR" dirty="0">
                <a:latin typeface="Calibri" pitchFamily="34" charset="0"/>
              </a:rPr>
              <a:t>μ</a:t>
            </a:r>
            <a:r>
              <a:rPr lang="en-US" dirty="0">
                <a:latin typeface="Calibri" pitchFamily="34" charset="0"/>
              </a:rPr>
              <a:t>  +  z*</a:t>
            </a:r>
            <a:r>
              <a:rPr lang="el-GR" dirty="0">
                <a:latin typeface="Calibri" pitchFamily="34" charset="0"/>
              </a:rPr>
              <a:t>σ</a:t>
            </a:r>
            <a:r>
              <a:rPr lang="en-US" dirty="0">
                <a:latin typeface="Calibri" pitchFamily="34" charset="0"/>
              </a:rPr>
              <a:t> , where z is called the “standard normal </a:t>
            </a:r>
            <a:r>
              <a:rPr lang="en-US" dirty="0" err="1">
                <a:latin typeface="Calibri" pitchFamily="34" charset="0"/>
              </a:rPr>
              <a:t>variate</a:t>
            </a:r>
            <a:r>
              <a:rPr lang="en-US" dirty="0">
                <a:latin typeface="Calibri" pitchFamily="34" charset="0"/>
              </a:rPr>
              <a:t>”  (i.e. the number of standard deviations from the mean).  For the standard normal distribution (</a:t>
            </a:r>
            <a:r>
              <a:rPr lang="el-GR" dirty="0">
                <a:latin typeface="Calibri" pitchFamily="34" charset="0"/>
              </a:rPr>
              <a:t>μ</a:t>
            </a:r>
            <a:r>
              <a:rPr lang="en-US" dirty="0">
                <a:latin typeface="Calibri" pitchFamily="34" charset="0"/>
              </a:rPr>
              <a:t> = 0, </a:t>
            </a:r>
            <a:r>
              <a:rPr lang="el-GR" dirty="0">
                <a:latin typeface="Calibri" pitchFamily="34" charset="0"/>
              </a:rPr>
              <a:t>σ</a:t>
            </a:r>
            <a:r>
              <a:rPr lang="en-US" dirty="0">
                <a:latin typeface="Calibri" pitchFamily="34" charset="0"/>
              </a:rPr>
              <a:t> =1) the CDF maps the </a:t>
            </a:r>
            <a:r>
              <a:rPr lang="en-US" dirty="0" err="1">
                <a:latin typeface="Calibri" pitchFamily="34" charset="0"/>
              </a:rPr>
              <a:t>quantile</a:t>
            </a:r>
            <a:r>
              <a:rPr lang="en-US" dirty="0">
                <a:latin typeface="Calibri" pitchFamily="34" charset="0"/>
              </a:rPr>
              <a:t> position to z.</a:t>
            </a:r>
          </a:p>
          <a:p>
            <a:endParaRPr lang="en-US" dirty="0">
              <a:latin typeface="Calibri" pitchFamily="34" charset="0"/>
            </a:endParaRPr>
          </a:p>
          <a:p>
            <a:r>
              <a:rPr lang="en-US" dirty="0">
                <a:latin typeface="Calibri" pitchFamily="34" charset="0"/>
              </a:rPr>
              <a:t>For the first number generated above, the </a:t>
            </a:r>
            <a:r>
              <a:rPr lang="en-US" dirty="0" err="1">
                <a:latin typeface="Calibri" pitchFamily="34" charset="0"/>
              </a:rPr>
              <a:t>quantile</a:t>
            </a:r>
            <a:r>
              <a:rPr lang="en-US" dirty="0">
                <a:latin typeface="Calibri" pitchFamily="34" charset="0"/>
              </a:rPr>
              <a:t> position in the uniform distribution is 0.255  (i.e. the 25.5</a:t>
            </a:r>
            <a:r>
              <a:rPr lang="en-US" baseline="30000" dirty="0">
                <a:latin typeface="Calibri" pitchFamily="34" charset="0"/>
              </a:rPr>
              <a:t>th</a:t>
            </a:r>
            <a:r>
              <a:rPr lang="en-US" dirty="0">
                <a:latin typeface="Calibri" pitchFamily="34" charset="0"/>
              </a:rPr>
              <a:t> percentile), which  corresponds to -0.7 standard deviations from the mean in the normal distribution (i.e.  z  = -0.7). Therefore the normally distributed equivalent number is:      </a:t>
            </a:r>
          </a:p>
          <a:p>
            <a:r>
              <a:rPr lang="en-US" dirty="0">
                <a:latin typeface="Calibri" pitchFamily="34" charset="0"/>
              </a:rPr>
              <a:t>			N = 2 - 0.7*4  =  -0.8</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45</a:t>
            </a:fld>
            <a:endParaRPr lang="en-US"/>
          </a:p>
        </p:txBody>
      </p:sp>
      <p:graphicFrame>
        <p:nvGraphicFramePr>
          <p:cNvPr id="6" name="Chart 5"/>
          <p:cNvGraphicFramePr/>
          <p:nvPr>
            <p:extLst>
              <p:ext uri="{D42A27DB-BD31-4B8C-83A1-F6EECF244321}">
                <p14:modId xmlns:p14="http://schemas.microsoft.com/office/powerpoint/2010/main" val="2220716411"/>
              </p:ext>
            </p:extLst>
          </p:nvPr>
        </p:nvGraphicFramePr>
        <p:xfrm>
          <a:off x="4191000" y="152400"/>
          <a:ext cx="4800600" cy="36576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p:cNvCxnSpPr/>
          <p:nvPr/>
        </p:nvCxnSpPr>
        <p:spPr>
          <a:xfrm rot="16200000" flipH="1">
            <a:off x="5791200" y="2362200"/>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5"/>
          <p:cNvSpPr txBox="1">
            <a:spLocks noChangeArrowheads="1"/>
          </p:cNvSpPr>
          <p:nvPr/>
        </p:nvSpPr>
        <p:spPr bwMode="auto">
          <a:xfrm rot="16200000">
            <a:off x="3586164" y="1519238"/>
            <a:ext cx="1122363" cy="369888"/>
          </a:xfrm>
          <a:prstGeom prst="rect">
            <a:avLst/>
          </a:prstGeom>
          <a:noFill/>
          <a:ln w="9525">
            <a:noFill/>
            <a:miter lim="800000"/>
            <a:headEnd/>
            <a:tailEnd/>
          </a:ln>
        </p:spPr>
        <p:txBody>
          <a:bodyPr>
            <a:spAutoFit/>
          </a:bodyPr>
          <a:lstStyle/>
          <a:p>
            <a:r>
              <a:rPr lang="en-US" dirty="0">
                <a:latin typeface="Calibri" pitchFamily="34" charset="0"/>
              </a:rPr>
              <a:t>Percentile</a:t>
            </a:r>
          </a:p>
        </p:txBody>
      </p:sp>
      <p:sp>
        <p:nvSpPr>
          <p:cNvPr id="9" name="TextBox 7"/>
          <p:cNvSpPr txBox="1">
            <a:spLocks noChangeArrowheads="1"/>
          </p:cNvSpPr>
          <p:nvPr/>
        </p:nvSpPr>
        <p:spPr bwMode="auto">
          <a:xfrm>
            <a:off x="6477000" y="3657600"/>
            <a:ext cx="228600" cy="369888"/>
          </a:xfrm>
          <a:prstGeom prst="rect">
            <a:avLst/>
          </a:prstGeom>
          <a:noFill/>
          <a:ln w="9525">
            <a:noFill/>
            <a:miter lim="800000"/>
            <a:headEnd/>
            <a:tailEnd/>
          </a:ln>
        </p:spPr>
        <p:txBody>
          <a:bodyPr>
            <a:spAutoFit/>
          </a:bodyPr>
          <a:lstStyle/>
          <a:p>
            <a:r>
              <a:rPr lang="en-US" dirty="0">
                <a:latin typeface="Calibri" pitchFamily="34" charset="0"/>
              </a:rPr>
              <a:t>z</a:t>
            </a:r>
          </a:p>
        </p:txBody>
      </p:sp>
      <p:sp>
        <p:nvSpPr>
          <p:cNvPr id="10" name="TextBox 8"/>
          <p:cNvSpPr txBox="1">
            <a:spLocks noChangeArrowheads="1"/>
          </p:cNvSpPr>
          <p:nvPr/>
        </p:nvSpPr>
        <p:spPr bwMode="auto">
          <a:xfrm>
            <a:off x="6324600" y="2971800"/>
            <a:ext cx="962486" cy="369332"/>
          </a:xfrm>
          <a:prstGeom prst="rect">
            <a:avLst/>
          </a:prstGeom>
          <a:noFill/>
          <a:ln w="9525">
            <a:noFill/>
            <a:miter lim="800000"/>
            <a:headEnd/>
            <a:tailEnd/>
          </a:ln>
        </p:spPr>
        <p:txBody>
          <a:bodyPr wrap="none">
            <a:spAutoFit/>
          </a:bodyPr>
          <a:lstStyle/>
          <a:p>
            <a:r>
              <a:rPr lang="en-US" dirty="0">
                <a:latin typeface="Calibri" pitchFamily="34" charset="0"/>
              </a:rPr>
              <a:t>z  =  </a:t>
            </a:r>
            <a:r>
              <a:rPr lang="en-US" dirty="0" smtClean="0">
                <a:latin typeface="Calibri" pitchFamily="34" charset="0"/>
              </a:rPr>
              <a:t>-0.7</a:t>
            </a:r>
            <a:endParaRPr lang="en-US" dirty="0">
              <a:latin typeface="Calibri" pitchFamily="34" charset="0"/>
            </a:endParaRPr>
          </a:p>
        </p:txBody>
      </p:sp>
    </p:spTree>
    <p:extLst>
      <p:ext uri="{BB962C8B-B14F-4D97-AF65-F5344CB8AC3E}">
        <p14:creationId xmlns:p14="http://schemas.microsoft.com/office/powerpoint/2010/main" val="376161739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numbers with </a:t>
            </a:r>
            <a:r>
              <a:rPr lang="en-US" dirty="0" err="1" smtClean="0"/>
              <a:t>matlab</a:t>
            </a:r>
            <a:endParaRPr lang="en-US" dirty="0"/>
          </a:p>
        </p:txBody>
      </p:sp>
      <p:sp>
        <p:nvSpPr>
          <p:cNvPr id="3" name="TextBox 2"/>
          <p:cNvSpPr txBox="1"/>
          <p:nvPr/>
        </p:nvSpPr>
        <p:spPr>
          <a:xfrm>
            <a:off x="937172" y="1611586"/>
            <a:ext cx="7749628" cy="2246769"/>
          </a:xfrm>
          <a:prstGeom prst="rect">
            <a:avLst/>
          </a:prstGeom>
          <a:noFill/>
        </p:spPr>
        <p:txBody>
          <a:bodyPr wrap="square" rtlCol="0">
            <a:spAutoFit/>
          </a:bodyPr>
          <a:lstStyle/>
          <a:p>
            <a:pPr marL="285750" indent="-285750">
              <a:buFontTx/>
              <a:buChar char="•"/>
            </a:pPr>
            <a:r>
              <a:rPr lang="en-US" sz="2800" dirty="0" smtClean="0">
                <a:solidFill>
                  <a:srgbClr val="3366FF"/>
                </a:solidFill>
              </a:rPr>
              <a:t>rand</a:t>
            </a:r>
            <a:r>
              <a:rPr lang="en-US" sz="2800" dirty="0" smtClean="0"/>
              <a:t>   uniform distribution from 0 to 1</a:t>
            </a:r>
          </a:p>
          <a:p>
            <a:pPr marL="285750" indent="-285750">
              <a:buFontTx/>
              <a:buChar char="•"/>
            </a:pPr>
            <a:r>
              <a:rPr lang="en-US" sz="2800" dirty="0" err="1" smtClean="0">
                <a:solidFill>
                  <a:srgbClr val="3366FF"/>
                </a:solidFill>
              </a:rPr>
              <a:t>randn</a:t>
            </a:r>
            <a:r>
              <a:rPr lang="en-US" sz="2800" dirty="0" smtClean="0"/>
              <a:t>  normal distribution with mean of 0 and variance 1</a:t>
            </a:r>
          </a:p>
          <a:p>
            <a:pPr marL="285750" indent="-285750">
              <a:buFontTx/>
              <a:buChar char="•"/>
            </a:pPr>
            <a:r>
              <a:rPr lang="en-US" sz="2800" dirty="0" err="1" smtClean="0">
                <a:solidFill>
                  <a:srgbClr val="3366FF"/>
                </a:solidFill>
              </a:rPr>
              <a:t>randi</a:t>
            </a:r>
            <a:r>
              <a:rPr lang="en-US" sz="2800" dirty="0" smtClean="0">
                <a:solidFill>
                  <a:srgbClr val="3366FF"/>
                </a:solidFill>
              </a:rPr>
              <a:t>(</a:t>
            </a:r>
            <a:r>
              <a:rPr lang="en-US" sz="2800" dirty="0" err="1" smtClean="0">
                <a:solidFill>
                  <a:srgbClr val="3366FF"/>
                </a:solidFill>
              </a:rPr>
              <a:t>imax</a:t>
            </a:r>
            <a:r>
              <a:rPr lang="en-US" sz="2800" dirty="0" smtClean="0">
                <a:solidFill>
                  <a:srgbClr val="3366FF"/>
                </a:solidFill>
              </a:rPr>
              <a:t>)</a:t>
            </a:r>
            <a:r>
              <a:rPr lang="en-US" sz="2800" dirty="0" smtClean="0"/>
              <a:t>  scalar integers only between 1 and </a:t>
            </a:r>
            <a:r>
              <a:rPr lang="en-US" sz="2800" dirty="0" err="1" smtClean="0"/>
              <a:t>imax</a:t>
            </a:r>
            <a:endParaRPr lang="en-US" sz="2800" dirty="0"/>
          </a:p>
        </p:txBody>
      </p:sp>
      <p:sp>
        <p:nvSpPr>
          <p:cNvPr id="4" name="TextBox 3"/>
          <p:cNvSpPr txBox="1"/>
          <p:nvPr/>
        </p:nvSpPr>
        <p:spPr>
          <a:xfrm>
            <a:off x="797034" y="4764690"/>
            <a:ext cx="6157311" cy="923330"/>
          </a:xfrm>
          <a:prstGeom prst="rect">
            <a:avLst/>
          </a:prstGeom>
          <a:noFill/>
        </p:spPr>
        <p:txBody>
          <a:bodyPr wrap="square" rtlCol="0">
            <a:spAutoFit/>
          </a:bodyPr>
          <a:lstStyle/>
          <a:p>
            <a:r>
              <a:rPr lang="en-US" dirty="0"/>
              <a:t>Potentially useful:  </a:t>
            </a:r>
            <a:r>
              <a:rPr lang="en-US" dirty="0">
                <a:hlinkClick r:id="rId2"/>
              </a:rPr>
              <a:t>http://www.mathworks.com/help/matlab/math/random-numbers-with-specific-mean-and-</a:t>
            </a:r>
            <a:r>
              <a:rPr lang="en-US" dirty="0" smtClean="0">
                <a:hlinkClick r:id="rId2"/>
              </a:rPr>
              <a:t>variance.html</a:t>
            </a:r>
            <a:r>
              <a:rPr lang="en-US" dirty="0" smtClean="0"/>
              <a:t> </a:t>
            </a:r>
            <a:endParaRPr lang="en-US" dirty="0"/>
          </a:p>
        </p:txBody>
      </p:sp>
      <p:sp>
        <p:nvSpPr>
          <p:cNvPr id="5" name="Slide Number Placeholder 4"/>
          <p:cNvSpPr>
            <a:spLocks noGrp="1"/>
          </p:cNvSpPr>
          <p:nvPr>
            <p:ph type="sldNum" sz="quarter" idx="12"/>
          </p:nvPr>
        </p:nvSpPr>
        <p:spPr/>
        <p:txBody>
          <a:bodyPr/>
          <a:lstStyle/>
          <a:p>
            <a:pPr>
              <a:defRPr/>
            </a:pPr>
            <a:fld id="{B4EF40A4-3685-466A-89FD-845C5FAA54BD}" type="slidenum">
              <a:rPr lang="en-US" smtClean="0"/>
              <a:pPr>
                <a:defRPr/>
              </a:pPr>
              <a:t>46</a:t>
            </a:fld>
            <a:endParaRPr lang="en-US"/>
          </a:p>
        </p:txBody>
      </p:sp>
    </p:spTree>
    <p:extLst>
      <p:ext uri="{BB962C8B-B14F-4D97-AF65-F5344CB8AC3E}">
        <p14:creationId xmlns:p14="http://schemas.microsoft.com/office/powerpoint/2010/main" val="427803245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numbers with python</a:t>
            </a:r>
            <a:endParaRPr lang="en-US" dirty="0"/>
          </a:p>
        </p:txBody>
      </p:sp>
      <p:sp>
        <p:nvSpPr>
          <p:cNvPr id="4" name="Content Placeholder 3"/>
          <p:cNvSpPr>
            <a:spLocks noGrp="1"/>
          </p:cNvSpPr>
          <p:nvPr>
            <p:ph idx="1"/>
          </p:nvPr>
        </p:nvSpPr>
        <p:spPr/>
        <p:txBody>
          <a:bodyPr/>
          <a:lstStyle/>
          <a:p>
            <a:r>
              <a:rPr lang="en-US" dirty="0" smtClean="0"/>
              <a:t>Lab 1.2 walks you through how to use the </a:t>
            </a:r>
            <a:r>
              <a:rPr lang="en-US" dirty="0" err="1" smtClean="0"/>
              <a:t>numpy</a:t>
            </a:r>
            <a:r>
              <a:rPr lang="en-US" dirty="0" smtClean="0"/>
              <a:t> package to generate random numbers</a:t>
            </a:r>
          </a:p>
          <a:p>
            <a:r>
              <a:rPr lang="en-US" dirty="0" smtClean="0"/>
              <a:t>You can also learn more about these functions on the </a:t>
            </a:r>
            <a:r>
              <a:rPr lang="en-US" dirty="0" err="1" smtClean="0"/>
              <a:t>scipy</a:t>
            </a:r>
            <a:r>
              <a:rPr lang="en-US" dirty="0" smtClean="0"/>
              <a:t> website, </a:t>
            </a:r>
            <a:r>
              <a:rPr lang="en-US" dirty="0"/>
              <a:t>for example: </a:t>
            </a:r>
            <a:r>
              <a:rPr lang="en-US" dirty="0">
                <a:hlinkClick r:id="rId2"/>
              </a:rPr>
              <a:t>https://docs.scipy.org/doc/numpy-1.14.0/reference/generated/</a:t>
            </a:r>
            <a:r>
              <a:rPr lang="en-US" dirty="0" smtClean="0">
                <a:hlinkClick r:id="rId2"/>
              </a:rPr>
              <a:t>numpy.random.normal.html</a:t>
            </a:r>
            <a:r>
              <a:rPr lang="en-US" dirty="0" smtClean="0"/>
              <a:t> </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47</a:t>
            </a:fld>
            <a:endParaRPr lang="en-US"/>
          </a:p>
        </p:txBody>
      </p:sp>
    </p:spTree>
    <p:extLst>
      <p:ext uri="{BB962C8B-B14F-4D97-AF65-F5344CB8AC3E}">
        <p14:creationId xmlns:p14="http://schemas.microsoft.com/office/powerpoint/2010/main" val="2688312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229600" cy="5516562"/>
          </a:xfrm>
        </p:spPr>
        <p:txBody>
          <a:bodyPr/>
          <a:lstStyle/>
          <a:p>
            <a:r>
              <a:rPr lang="en-US" dirty="0" smtClean="0"/>
              <a:t>At this point, you have all needed information for HW 1</a:t>
            </a:r>
            <a:br>
              <a:rPr lang="en-US" dirty="0" smtClean="0"/>
            </a:br>
            <a:r>
              <a:rPr lang="en-US" dirty="0" smtClean="0"/>
              <a:t>Notes:  Put comments in your code.</a:t>
            </a:r>
            <a:br>
              <a:rPr lang="en-US" dirty="0" smtClean="0"/>
            </a:br>
            <a:r>
              <a:rPr lang="en-US" dirty="0" err="1" smtClean="0"/>
              <a:t>Quantile</a:t>
            </a:r>
            <a:r>
              <a:rPr lang="en-US" dirty="0" smtClean="0"/>
              <a:t> plots can be CDF (</a:t>
            </a:r>
            <a:r>
              <a:rPr lang="en-US" dirty="0" err="1" smtClean="0"/>
              <a:t>prob</a:t>
            </a:r>
            <a:r>
              <a:rPr lang="en-US" dirty="0" smtClean="0"/>
              <a:t> of &lt;= a value) or </a:t>
            </a:r>
            <a:r>
              <a:rPr lang="en-US" dirty="0" err="1" smtClean="0"/>
              <a:t>exceedance</a:t>
            </a:r>
            <a:r>
              <a:rPr lang="en-US" dirty="0" smtClean="0"/>
              <a:t> plots (</a:t>
            </a:r>
            <a:r>
              <a:rPr lang="en-US" dirty="0" err="1" smtClean="0"/>
              <a:t>prob</a:t>
            </a:r>
            <a:r>
              <a:rPr lang="en-US" dirty="0" smtClean="0"/>
              <a:t> &gt; a value)</a:t>
            </a:r>
            <a:br>
              <a:rPr lang="en-US" dirty="0" smtClean="0"/>
            </a:br>
            <a:r>
              <a:rPr lang="en-US" dirty="0" smtClean="0"/>
              <a:t>As long as you label clearly, either is okay for homework.</a:t>
            </a:r>
            <a:br>
              <a:rPr lang="en-US" dirty="0" smtClean="0"/>
            </a:b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48</a:t>
            </a:fld>
            <a:endParaRPr lang="en-US"/>
          </a:p>
        </p:txBody>
      </p:sp>
    </p:spTree>
    <p:extLst>
      <p:ext uri="{BB962C8B-B14F-4D97-AF65-F5344CB8AC3E}">
        <p14:creationId xmlns:p14="http://schemas.microsoft.com/office/powerpoint/2010/main" val="10167091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1295400" y="2819400"/>
            <a:ext cx="4876800" cy="646113"/>
          </a:xfrm>
          <a:prstGeom prst="rect">
            <a:avLst/>
          </a:prstGeom>
          <a:noFill/>
          <a:ln w="9525">
            <a:noFill/>
            <a:miter lim="800000"/>
            <a:headEnd/>
            <a:tailEnd/>
          </a:ln>
        </p:spPr>
        <p:txBody>
          <a:bodyPr>
            <a:spAutoFit/>
          </a:bodyPr>
          <a:lstStyle/>
          <a:p>
            <a:r>
              <a:rPr lang="en-US" sz="3600" dirty="0" smtClean="0">
                <a:latin typeface="Calibri" pitchFamily="34" charset="0"/>
              </a:rPr>
              <a:t>Confidence Intervals</a:t>
            </a:r>
            <a:endParaRPr lang="en-US" sz="3600"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in the course</a:t>
            </a:r>
            <a:endParaRPr lang="en-US" dirty="0"/>
          </a:p>
        </p:txBody>
      </p:sp>
      <p:sp>
        <p:nvSpPr>
          <p:cNvPr id="3" name="Content Placeholder 2"/>
          <p:cNvSpPr>
            <a:spLocks noGrp="1"/>
          </p:cNvSpPr>
          <p:nvPr>
            <p:ph idx="1"/>
          </p:nvPr>
        </p:nvSpPr>
        <p:spPr/>
        <p:txBody>
          <a:bodyPr/>
          <a:lstStyle/>
          <a:p>
            <a:r>
              <a:rPr lang="en-US" dirty="0" smtClean="0"/>
              <a:t>Last week, we discussed how we make measurements and how we make sense of the sample of measurements we have to try to make educated guesses about all of reality that we didn’t manage to measure</a:t>
            </a:r>
          </a:p>
          <a:p>
            <a:r>
              <a:rPr lang="en-US" dirty="0" smtClean="0"/>
              <a:t>We worked on plotting and visualizing data</a:t>
            </a:r>
            <a:endParaRPr lang="en-US" dirty="0"/>
          </a:p>
        </p:txBody>
      </p:sp>
      <p:sp>
        <p:nvSpPr>
          <p:cNvPr id="4" name="Slide Number Placeholder 3"/>
          <p:cNvSpPr>
            <a:spLocks noGrp="1"/>
          </p:cNvSpPr>
          <p:nvPr>
            <p:ph type="sldNum" sz="quarter" idx="12"/>
          </p:nvPr>
        </p:nvSpPr>
        <p:spPr/>
        <p:txBody>
          <a:bodyPr/>
          <a:lstStyle/>
          <a:p>
            <a:pPr>
              <a:defRPr/>
            </a:pPr>
            <a:fld id="{98996027-FF0E-4285-9228-27298DAE209B}" type="slidenum">
              <a:rPr lang="en-US" smtClean="0"/>
              <a:pPr>
                <a:defRPr/>
              </a:pPr>
              <a:t>5</a:t>
            </a:fld>
            <a:endParaRPr lang="en-US"/>
          </a:p>
        </p:txBody>
      </p:sp>
    </p:spTree>
    <p:extLst>
      <p:ext uri="{BB962C8B-B14F-4D97-AF65-F5344CB8AC3E}">
        <p14:creationId xmlns:p14="http://schemas.microsoft.com/office/powerpoint/2010/main" val="24812502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lympex_tree_snow_photo.JP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60769" y="0"/>
            <a:ext cx="1582615" cy="6858000"/>
          </a:xfrm>
          <a:prstGeom prst="rect">
            <a:avLst/>
          </a:prstGeom>
        </p:spPr>
      </p:pic>
      <p:pic>
        <p:nvPicPr>
          <p:cNvPr id="3" name="Picture 2" descr="WSCT016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660769" cy="6858000"/>
          </a:xfrm>
          <a:prstGeom prst="rect">
            <a:avLst/>
          </a:prstGeom>
        </p:spPr>
      </p:pic>
      <p:cxnSp>
        <p:nvCxnSpPr>
          <p:cNvPr id="5" name="Straight Connector 4"/>
          <p:cNvCxnSpPr/>
          <p:nvPr/>
        </p:nvCxnSpPr>
        <p:spPr>
          <a:xfrm>
            <a:off x="-801077" y="6022476"/>
            <a:ext cx="10120923" cy="19538"/>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Olympex_tree_snow_photo.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20167" y="-1"/>
            <a:ext cx="3023833" cy="6842823"/>
          </a:xfrm>
          <a:prstGeom prst="rect">
            <a:avLst/>
          </a:prstGeom>
        </p:spPr>
      </p:pic>
      <p:pic>
        <p:nvPicPr>
          <p:cNvPr id="7" name="Picture 6" descr="WSCT0161.JPG"/>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243384" y="0"/>
            <a:ext cx="3186792" cy="6872224"/>
          </a:xfrm>
          <a:prstGeom prst="rect">
            <a:avLst/>
          </a:prstGeom>
        </p:spPr>
      </p:pic>
      <p:cxnSp>
        <p:nvCxnSpPr>
          <p:cNvPr id="9" name="Straight Arrow Connector 8"/>
          <p:cNvCxnSpPr/>
          <p:nvPr/>
        </p:nvCxnSpPr>
        <p:spPr>
          <a:xfrm>
            <a:off x="4963284" y="5550406"/>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430176" y="5365739"/>
            <a:ext cx="1100030" cy="369332"/>
          </a:xfrm>
          <a:prstGeom prst="rect">
            <a:avLst/>
          </a:prstGeom>
          <a:noFill/>
        </p:spPr>
        <p:txBody>
          <a:bodyPr wrap="square" rtlCol="0">
            <a:spAutoFit/>
          </a:bodyPr>
          <a:lstStyle/>
          <a:p>
            <a:r>
              <a:rPr lang="en-US" dirty="0" smtClean="0"/>
              <a:t>50 cm</a:t>
            </a:r>
            <a:endParaRPr lang="en-US" dirty="0"/>
          </a:p>
        </p:txBody>
      </p:sp>
      <p:cxnSp>
        <p:nvCxnSpPr>
          <p:cNvPr id="13" name="Straight Arrow Connector 12"/>
          <p:cNvCxnSpPr/>
          <p:nvPr/>
        </p:nvCxnSpPr>
        <p:spPr>
          <a:xfrm>
            <a:off x="4795675" y="4482717"/>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62567" y="4298050"/>
            <a:ext cx="1100030" cy="369332"/>
          </a:xfrm>
          <a:prstGeom prst="rect">
            <a:avLst/>
          </a:prstGeom>
          <a:noFill/>
        </p:spPr>
        <p:txBody>
          <a:bodyPr wrap="square" rtlCol="0">
            <a:spAutoFit/>
          </a:bodyPr>
          <a:lstStyle/>
          <a:p>
            <a:r>
              <a:rPr lang="en-US" dirty="0" smtClean="0"/>
              <a:t>100 cm</a:t>
            </a:r>
            <a:endParaRPr lang="en-US" dirty="0"/>
          </a:p>
        </p:txBody>
      </p:sp>
      <p:cxnSp>
        <p:nvCxnSpPr>
          <p:cNvPr id="15" name="Straight Arrow Connector 14"/>
          <p:cNvCxnSpPr/>
          <p:nvPr/>
        </p:nvCxnSpPr>
        <p:spPr>
          <a:xfrm>
            <a:off x="4645671" y="3432641"/>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112563" y="3247974"/>
            <a:ext cx="1100030" cy="369332"/>
          </a:xfrm>
          <a:prstGeom prst="rect">
            <a:avLst/>
          </a:prstGeom>
          <a:noFill/>
        </p:spPr>
        <p:txBody>
          <a:bodyPr wrap="square" rtlCol="0">
            <a:spAutoFit/>
          </a:bodyPr>
          <a:lstStyle/>
          <a:p>
            <a:r>
              <a:rPr lang="en-US" dirty="0" smtClean="0"/>
              <a:t>150 cm</a:t>
            </a:r>
            <a:endParaRPr lang="en-US" dirty="0"/>
          </a:p>
        </p:txBody>
      </p:sp>
      <p:cxnSp>
        <p:nvCxnSpPr>
          <p:cNvPr id="17" name="Straight Arrow Connector 16"/>
          <p:cNvCxnSpPr/>
          <p:nvPr/>
        </p:nvCxnSpPr>
        <p:spPr>
          <a:xfrm>
            <a:off x="4493271" y="2372563"/>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60163" y="2187896"/>
            <a:ext cx="1100030" cy="369332"/>
          </a:xfrm>
          <a:prstGeom prst="rect">
            <a:avLst/>
          </a:prstGeom>
          <a:noFill/>
        </p:spPr>
        <p:txBody>
          <a:bodyPr wrap="square" rtlCol="0">
            <a:spAutoFit/>
          </a:bodyPr>
          <a:lstStyle/>
          <a:p>
            <a:r>
              <a:rPr lang="en-US" dirty="0" smtClean="0"/>
              <a:t>200 cm</a:t>
            </a:r>
            <a:endParaRPr lang="en-US" dirty="0"/>
          </a:p>
        </p:txBody>
      </p:sp>
      <p:cxnSp>
        <p:nvCxnSpPr>
          <p:cNvPr id="19" name="Straight Arrow Connector 18"/>
          <p:cNvCxnSpPr/>
          <p:nvPr/>
        </p:nvCxnSpPr>
        <p:spPr>
          <a:xfrm>
            <a:off x="4441695" y="1312486"/>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908587" y="1127819"/>
            <a:ext cx="1100030" cy="369332"/>
          </a:xfrm>
          <a:prstGeom prst="rect">
            <a:avLst/>
          </a:prstGeom>
          <a:noFill/>
        </p:spPr>
        <p:txBody>
          <a:bodyPr wrap="square" rtlCol="0">
            <a:spAutoFit/>
          </a:bodyPr>
          <a:lstStyle/>
          <a:p>
            <a:r>
              <a:rPr lang="en-US" dirty="0" smtClean="0"/>
              <a:t>250 cm</a:t>
            </a:r>
            <a:endParaRPr lang="en-US" dirty="0"/>
          </a:p>
        </p:txBody>
      </p:sp>
      <p:cxnSp>
        <p:nvCxnSpPr>
          <p:cNvPr id="21" name="Straight Arrow Connector 20"/>
          <p:cNvCxnSpPr/>
          <p:nvPr/>
        </p:nvCxnSpPr>
        <p:spPr>
          <a:xfrm>
            <a:off x="4325662" y="272410"/>
            <a:ext cx="3036935" cy="184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92554" y="87743"/>
            <a:ext cx="1100030" cy="369332"/>
          </a:xfrm>
          <a:prstGeom prst="rect">
            <a:avLst/>
          </a:prstGeom>
          <a:noFill/>
        </p:spPr>
        <p:txBody>
          <a:bodyPr wrap="square" rtlCol="0">
            <a:spAutoFit/>
          </a:bodyPr>
          <a:lstStyle/>
          <a:p>
            <a:r>
              <a:rPr lang="en-US" dirty="0" smtClean="0"/>
              <a:t>300 cm</a:t>
            </a:r>
            <a:endParaRPr lang="en-US" dirty="0"/>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50</a:t>
            </a:fld>
            <a:endParaRPr lang="en-US"/>
          </a:p>
        </p:txBody>
      </p:sp>
    </p:spTree>
    <p:extLst>
      <p:ext uri="{BB962C8B-B14F-4D97-AF65-F5344CB8AC3E}">
        <p14:creationId xmlns:p14="http://schemas.microsoft.com/office/powerpoint/2010/main" val="30516895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SCT016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1912" y="1201254"/>
            <a:ext cx="2231363" cy="4134131"/>
          </a:xfrm>
          <a:prstGeom prst="rect">
            <a:avLst/>
          </a:prstGeom>
        </p:spPr>
      </p:pic>
      <p:pic>
        <p:nvPicPr>
          <p:cNvPr id="7" name="Picture 6" descr="Olympex_tree_snow_photo_Dec3_zoomrightpo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119" y="1566731"/>
            <a:ext cx="3933533" cy="3933533"/>
          </a:xfrm>
          <a:prstGeom prst="rect">
            <a:avLst/>
          </a:prstGeom>
        </p:spPr>
      </p:pic>
      <p:cxnSp>
        <p:nvCxnSpPr>
          <p:cNvPr id="9" name="Straight Arrow Connector 8"/>
          <p:cNvCxnSpPr/>
          <p:nvPr/>
        </p:nvCxnSpPr>
        <p:spPr>
          <a:xfrm flipV="1">
            <a:off x="3400093" y="1750128"/>
            <a:ext cx="2780076" cy="160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400093" y="2072540"/>
            <a:ext cx="2780076" cy="150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500096" y="2390174"/>
            <a:ext cx="2790076" cy="900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500096" y="2670196"/>
            <a:ext cx="2912475" cy="71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13275" y="1540807"/>
            <a:ext cx="1100030" cy="369332"/>
          </a:xfrm>
          <a:prstGeom prst="rect">
            <a:avLst/>
          </a:prstGeom>
          <a:noFill/>
        </p:spPr>
        <p:txBody>
          <a:bodyPr wrap="square" rtlCol="0">
            <a:spAutoFit/>
          </a:bodyPr>
          <a:lstStyle/>
          <a:p>
            <a:r>
              <a:rPr lang="en-US" dirty="0"/>
              <a:t>5</a:t>
            </a:r>
            <a:r>
              <a:rPr lang="en-US" dirty="0" smtClean="0"/>
              <a:t>0 cm</a:t>
            </a:r>
            <a:endParaRPr lang="en-US" dirty="0"/>
          </a:p>
        </p:txBody>
      </p:sp>
      <p:sp>
        <p:nvSpPr>
          <p:cNvPr id="22" name="TextBox 21"/>
          <p:cNvSpPr txBox="1"/>
          <p:nvPr/>
        </p:nvSpPr>
        <p:spPr>
          <a:xfrm>
            <a:off x="4613275" y="1853219"/>
            <a:ext cx="1100030" cy="369332"/>
          </a:xfrm>
          <a:prstGeom prst="rect">
            <a:avLst/>
          </a:prstGeom>
          <a:noFill/>
        </p:spPr>
        <p:txBody>
          <a:bodyPr wrap="square" rtlCol="0">
            <a:spAutoFit/>
          </a:bodyPr>
          <a:lstStyle/>
          <a:p>
            <a:r>
              <a:rPr lang="en-US" dirty="0" smtClean="0"/>
              <a:t>45 cm</a:t>
            </a:r>
            <a:endParaRPr lang="en-US" dirty="0"/>
          </a:p>
        </p:txBody>
      </p:sp>
      <p:sp>
        <p:nvSpPr>
          <p:cNvPr id="23" name="TextBox 22"/>
          <p:cNvSpPr txBox="1"/>
          <p:nvPr/>
        </p:nvSpPr>
        <p:spPr>
          <a:xfrm>
            <a:off x="4765675" y="2118016"/>
            <a:ext cx="1100030" cy="369332"/>
          </a:xfrm>
          <a:prstGeom prst="rect">
            <a:avLst/>
          </a:prstGeom>
          <a:noFill/>
        </p:spPr>
        <p:txBody>
          <a:bodyPr wrap="square" rtlCol="0">
            <a:spAutoFit/>
          </a:bodyPr>
          <a:lstStyle/>
          <a:p>
            <a:r>
              <a:rPr lang="en-US" dirty="0"/>
              <a:t>4</a:t>
            </a:r>
            <a:r>
              <a:rPr lang="en-US" dirty="0" smtClean="0"/>
              <a:t>0 cm</a:t>
            </a:r>
            <a:endParaRPr lang="en-US" dirty="0"/>
          </a:p>
        </p:txBody>
      </p:sp>
      <p:sp>
        <p:nvSpPr>
          <p:cNvPr id="24" name="TextBox 23"/>
          <p:cNvSpPr txBox="1"/>
          <p:nvPr/>
        </p:nvSpPr>
        <p:spPr>
          <a:xfrm>
            <a:off x="4765675" y="2480181"/>
            <a:ext cx="1100030" cy="369332"/>
          </a:xfrm>
          <a:prstGeom prst="rect">
            <a:avLst/>
          </a:prstGeom>
          <a:noFill/>
        </p:spPr>
        <p:txBody>
          <a:bodyPr wrap="square" rtlCol="0">
            <a:spAutoFit/>
          </a:bodyPr>
          <a:lstStyle/>
          <a:p>
            <a:r>
              <a:rPr lang="en-US" dirty="0" smtClean="0"/>
              <a:t>35 cm</a:t>
            </a:r>
            <a:endParaRPr lang="en-US" dirty="0"/>
          </a:p>
        </p:txBody>
      </p:sp>
      <p:cxnSp>
        <p:nvCxnSpPr>
          <p:cNvPr id="25" name="Straight Arrow Connector 24"/>
          <p:cNvCxnSpPr/>
          <p:nvPr/>
        </p:nvCxnSpPr>
        <p:spPr>
          <a:xfrm>
            <a:off x="3632495" y="3001913"/>
            <a:ext cx="27800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765675" y="2741894"/>
            <a:ext cx="1100030" cy="369332"/>
          </a:xfrm>
          <a:prstGeom prst="rect">
            <a:avLst/>
          </a:prstGeom>
          <a:noFill/>
        </p:spPr>
        <p:txBody>
          <a:bodyPr wrap="square" rtlCol="0">
            <a:spAutoFit/>
          </a:bodyPr>
          <a:lstStyle/>
          <a:p>
            <a:r>
              <a:rPr lang="en-US" dirty="0" smtClean="0"/>
              <a:t>30 cm</a:t>
            </a:r>
            <a:endParaRPr lang="en-US" dirty="0"/>
          </a:p>
        </p:txBody>
      </p:sp>
      <p:cxnSp>
        <p:nvCxnSpPr>
          <p:cNvPr id="27" name="Straight Arrow Connector 26"/>
          <p:cNvCxnSpPr/>
          <p:nvPr/>
        </p:nvCxnSpPr>
        <p:spPr>
          <a:xfrm>
            <a:off x="3632495" y="3303629"/>
            <a:ext cx="28100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795676" y="3113615"/>
            <a:ext cx="1100030" cy="369332"/>
          </a:xfrm>
          <a:prstGeom prst="rect">
            <a:avLst/>
          </a:prstGeom>
          <a:noFill/>
        </p:spPr>
        <p:txBody>
          <a:bodyPr wrap="square" rtlCol="0">
            <a:spAutoFit/>
          </a:bodyPr>
          <a:lstStyle/>
          <a:p>
            <a:r>
              <a:rPr lang="en-US" dirty="0" smtClean="0"/>
              <a:t>25 cm</a:t>
            </a:r>
            <a:endParaRPr lang="en-US" dirty="0"/>
          </a:p>
        </p:txBody>
      </p:sp>
      <p:cxnSp>
        <p:nvCxnSpPr>
          <p:cNvPr id="29" name="Straight Arrow Connector 28"/>
          <p:cNvCxnSpPr/>
          <p:nvPr/>
        </p:nvCxnSpPr>
        <p:spPr>
          <a:xfrm>
            <a:off x="3632495" y="3482947"/>
            <a:ext cx="2850078" cy="830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835677" y="3376023"/>
            <a:ext cx="1100030" cy="369332"/>
          </a:xfrm>
          <a:prstGeom prst="rect">
            <a:avLst/>
          </a:prstGeom>
          <a:noFill/>
        </p:spPr>
        <p:txBody>
          <a:bodyPr wrap="square" rtlCol="0">
            <a:spAutoFit/>
          </a:bodyPr>
          <a:lstStyle/>
          <a:p>
            <a:r>
              <a:rPr lang="en-US" dirty="0" smtClean="0"/>
              <a:t>20 cm</a:t>
            </a:r>
            <a:endParaRPr lang="en-US" dirty="0"/>
          </a:p>
        </p:txBody>
      </p:sp>
      <p:cxnSp>
        <p:nvCxnSpPr>
          <p:cNvPr id="36" name="Straight Arrow Connector 35"/>
          <p:cNvCxnSpPr/>
          <p:nvPr/>
        </p:nvCxnSpPr>
        <p:spPr>
          <a:xfrm>
            <a:off x="3662496" y="3815362"/>
            <a:ext cx="2820077" cy="109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835677" y="3719741"/>
            <a:ext cx="1100030" cy="369332"/>
          </a:xfrm>
          <a:prstGeom prst="rect">
            <a:avLst/>
          </a:prstGeom>
          <a:noFill/>
        </p:spPr>
        <p:txBody>
          <a:bodyPr wrap="square" rtlCol="0">
            <a:spAutoFit/>
          </a:bodyPr>
          <a:lstStyle/>
          <a:p>
            <a:r>
              <a:rPr lang="en-US" dirty="0" smtClean="0"/>
              <a:t>15 cm</a:t>
            </a:r>
            <a:endParaRPr lang="en-US" dirty="0"/>
          </a:p>
        </p:txBody>
      </p:sp>
      <p:sp>
        <p:nvSpPr>
          <p:cNvPr id="39" name="Title 38"/>
          <p:cNvSpPr>
            <a:spLocks noGrp="1"/>
          </p:cNvSpPr>
          <p:nvPr>
            <p:ph type="title"/>
          </p:nvPr>
        </p:nvSpPr>
        <p:spPr>
          <a:xfrm>
            <a:off x="457200" y="274638"/>
            <a:ext cx="8229600" cy="926616"/>
          </a:xfrm>
        </p:spPr>
        <p:txBody>
          <a:bodyPr/>
          <a:lstStyle/>
          <a:p>
            <a:r>
              <a:rPr lang="en-US" dirty="0" smtClean="0"/>
              <a:t>Dec 3, 2014: ?? </a:t>
            </a:r>
            <a:r>
              <a:rPr lang="en-US" dirty="0"/>
              <a:t>c</a:t>
            </a:r>
            <a:r>
              <a:rPr lang="en-US" dirty="0" smtClean="0"/>
              <a:t>m ± ?? </a:t>
            </a:r>
            <a:r>
              <a:rPr lang="en-US" dirty="0"/>
              <a:t>c</a:t>
            </a:r>
            <a:r>
              <a:rPr lang="en-US" dirty="0" smtClean="0"/>
              <a:t>m</a:t>
            </a:r>
            <a:endParaRPr lang="en-US" dirty="0"/>
          </a:p>
        </p:txBody>
      </p:sp>
      <p:sp>
        <p:nvSpPr>
          <p:cNvPr id="2" name="TextBox 1"/>
          <p:cNvSpPr txBox="1"/>
          <p:nvPr/>
        </p:nvSpPr>
        <p:spPr>
          <a:xfrm>
            <a:off x="569310" y="5990897"/>
            <a:ext cx="8224345" cy="461665"/>
          </a:xfrm>
          <a:prstGeom prst="rect">
            <a:avLst/>
          </a:prstGeom>
          <a:noFill/>
        </p:spPr>
        <p:txBody>
          <a:bodyPr wrap="square" rtlCol="0">
            <a:spAutoFit/>
          </a:bodyPr>
          <a:lstStyle/>
          <a:p>
            <a:r>
              <a:rPr lang="en-US" sz="2400" dirty="0" smtClean="0"/>
              <a:t>You wrote your best guess (both parts).</a:t>
            </a:r>
            <a:endParaRPr lang="en-US" sz="2400"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51</a:t>
            </a:fld>
            <a:endParaRPr lang="en-US"/>
          </a:p>
        </p:txBody>
      </p:sp>
    </p:spTree>
    <p:extLst>
      <p:ext uri="{BB962C8B-B14F-4D97-AF65-F5344CB8AC3E}">
        <p14:creationId xmlns:p14="http://schemas.microsoft.com/office/powerpoint/2010/main" val="3670706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Sept 27, 2019 results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52</a:t>
            </a:fld>
            <a:endParaRPr lang="en-US"/>
          </a:p>
        </p:txBody>
      </p:sp>
      <p:pic>
        <p:nvPicPr>
          <p:cNvPr id="4" name="Picture 3" descr="how-deep-is-the-snow-in-this-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5138928"/>
          </a:xfrm>
          <a:prstGeom prst="rect">
            <a:avLst/>
          </a:prstGeom>
        </p:spPr>
      </p:pic>
    </p:spTree>
    <p:extLst>
      <p:ext uri="{BB962C8B-B14F-4D97-AF65-F5344CB8AC3E}">
        <p14:creationId xmlns:p14="http://schemas.microsoft.com/office/powerpoint/2010/main" val="227542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53</a:t>
            </a:fld>
            <a:endParaRPr lang="en-US"/>
          </a:p>
        </p:txBody>
      </p:sp>
      <p:pic>
        <p:nvPicPr>
          <p:cNvPr id="4" name="Picture 3" descr="Snowdepth_Sept26_2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394"/>
            <a:ext cx="9144000" cy="6553200"/>
          </a:xfrm>
          <a:prstGeom prst="rect">
            <a:avLst/>
          </a:prstGeom>
        </p:spPr>
      </p:pic>
      <p:sp>
        <p:nvSpPr>
          <p:cNvPr id="5" name="TextBox 4"/>
          <p:cNvSpPr txBox="1"/>
          <p:nvPr/>
        </p:nvSpPr>
        <p:spPr>
          <a:xfrm>
            <a:off x="1066800" y="914400"/>
            <a:ext cx="7162800" cy="1200328"/>
          </a:xfrm>
          <a:prstGeom prst="rect">
            <a:avLst/>
          </a:prstGeom>
          <a:solidFill>
            <a:srgbClr val="C0504D"/>
          </a:solidFill>
        </p:spPr>
        <p:txBody>
          <a:bodyPr wrap="square" rtlCol="0">
            <a:spAutoFit/>
          </a:bodyPr>
          <a:lstStyle/>
          <a:p>
            <a:r>
              <a:rPr lang="en-US" sz="2400" dirty="0" smtClean="0"/>
              <a:t>Results from Wednesday, September 26, 2018:  Can we determine the certainty from the collection of best guesses?</a:t>
            </a:r>
            <a:endParaRPr lang="en-US" sz="2400" dirty="0"/>
          </a:p>
        </p:txBody>
      </p:sp>
    </p:spTree>
    <p:extLst>
      <p:ext uri="{BB962C8B-B14F-4D97-AF65-F5344CB8AC3E}">
        <p14:creationId xmlns:p14="http://schemas.microsoft.com/office/powerpoint/2010/main" val="617162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54</a:t>
            </a:fld>
            <a:endParaRPr lang="en-US"/>
          </a:p>
        </p:txBody>
      </p:sp>
      <p:pic>
        <p:nvPicPr>
          <p:cNvPr id="4" name="Picture 3"/>
          <p:cNvPicPr>
            <a:picLocks noChangeAspect="1"/>
          </p:cNvPicPr>
          <p:nvPr/>
        </p:nvPicPr>
        <p:blipFill>
          <a:blip r:embed="rId2"/>
          <a:stretch>
            <a:fillRect/>
          </a:stretch>
        </p:blipFill>
        <p:spPr>
          <a:xfrm>
            <a:off x="0" y="2205"/>
            <a:ext cx="9144000" cy="6858000"/>
          </a:xfrm>
          <a:prstGeom prst="rect">
            <a:avLst/>
          </a:prstGeom>
        </p:spPr>
      </p:pic>
      <p:sp>
        <p:nvSpPr>
          <p:cNvPr id="5" name="TextBox 4"/>
          <p:cNvSpPr txBox="1"/>
          <p:nvPr/>
        </p:nvSpPr>
        <p:spPr>
          <a:xfrm>
            <a:off x="1066800" y="762000"/>
            <a:ext cx="7162800" cy="830997"/>
          </a:xfrm>
          <a:prstGeom prst="rect">
            <a:avLst/>
          </a:prstGeom>
          <a:solidFill>
            <a:srgbClr val="C0504D"/>
          </a:solidFill>
        </p:spPr>
        <p:txBody>
          <a:bodyPr wrap="square" rtlCol="0">
            <a:spAutoFit/>
          </a:bodyPr>
          <a:lstStyle/>
          <a:p>
            <a:r>
              <a:rPr lang="en-US" sz="2400" dirty="0" smtClean="0"/>
              <a:t>Results from Wednesday, September 27, 2017:  Quite different:  Any ideas why?</a:t>
            </a:r>
            <a:endParaRPr lang="en-US" sz="2400" dirty="0"/>
          </a:p>
        </p:txBody>
      </p:sp>
    </p:spTree>
    <p:extLst>
      <p:ext uri="{BB962C8B-B14F-4D97-AF65-F5344CB8AC3E}">
        <p14:creationId xmlns:p14="http://schemas.microsoft.com/office/powerpoint/2010/main" val="3200407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now_depth_2018vo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857"/>
            <a:ext cx="4834638" cy="3624943"/>
          </a:xfrm>
          <a:prstGeom prst="rect">
            <a:avLst/>
          </a:prstGeom>
        </p:spPr>
      </p:pic>
      <p:sp>
        <p:nvSpPr>
          <p:cNvPr id="2" name="Title 1"/>
          <p:cNvSpPr>
            <a:spLocks noGrp="1"/>
          </p:cNvSpPr>
          <p:nvPr>
            <p:ph type="title"/>
          </p:nvPr>
        </p:nvSpPr>
        <p:spPr/>
        <p:txBody>
          <a:bodyPr/>
          <a:lstStyle/>
          <a:p>
            <a:r>
              <a:rPr lang="en-US" dirty="0" smtClean="0"/>
              <a:t>Confidence of “true value” from a distribution</a:t>
            </a:r>
            <a:endParaRPr lang="en-US" dirty="0"/>
          </a:p>
        </p:txBody>
      </p:sp>
      <p:cxnSp>
        <p:nvCxnSpPr>
          <p:cNvPr id="5" name="Straight Connector 4"/>
          <p:cNvCxnSpPr/>
          <p:nvPr/>
        </p:nvCxnSpPr>
        <p:spPr>
          <a:xfrm>
            <a:off x="838200" y="2819400"/>
            <a:ext cx="3048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38200" y="2590800"/>
            <a:ext cx="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886200" y="2590800"/>
            <a:ext cx="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19400" y="2286000"/>
            <a:ext cx="1371600" cy="369332"/>
          </a:xfrm>
          <a:prstGeom prst="rect">
            <a:avLst/>
          </a:prstGeom>
          <a:noFill/>
        </p:spPr>
        <p:txBody>
          <a:bodyPr wrap="square" rtlCol="0">
            <a:spAutoFit/>
          </a:bodyPr>
          <a:lstStyle/>
          <a:p>
            <a:r>
              <a:rPr lang="en-US" dirty="0" smtClean="0"/>
              <a:t>How wide?</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55</a:t>
            </a:fld>
            <a:endParaRPr lang="en-US"/>
          </a:p>
        </p:txBody>
      </p:sp>
      <p:sp>
        <p:nvSpPr>
          <p:cNvPr id="6" name="TextBox 5"/>
          <p:cNvSpPr txBox="1"/>
          <p:nvPr/>
        </p:nvSpPr>
        <p:spPr>
          <a:xfrm>
            <a:off x="5334000" y="3048000"/>
            <a:ext cx="3352800" cy="1200329"/>
          </a:xfrm>
          <a:prstGeom prst="rect">
            <a:avLst/>
          </a:prstGeom>
          <a:noFill/>
        </p:spPr>
        <p:txBody>
          <a:bodyPr wrap="square" rtlCol="0">
            <a:spAutoFit/>
          </a:bodyPr>
          <a:lstStyle/>
          <a:p>
            <a:r>
              <a:rPr lang="en-US" dirty="0" smtClean="0"/>
              <a:t>What certainty do we want?</a:t>
            </a:r>
          </a:p>
          <a:p>
            <a:endParaRPr lang="en-US" dirty="0"/>
          </a:p>
          <a:p>
            <a:r>
              <a:rPr lang="en-US" dirty="0" smtClean="0"/>
              <a:t>95% confidence intervals?</a:t>
            </a:r>
          </a:p>
          <a:p>
            <a:r>
              <a:rPr lang="en-US" dirty="0" smtClean="0"/>
              <a:t>90% confidence intervals?</a:t>
            </a:r>
            <a:endParaRPr lang="en-US" dirty="0"/>
          </a:p>
        </p:txBody>
      </p:sp>
    </p:spTree>
    <p:extLst>
      <p:ext uri="{BB962C8B-B14F-4D97-AF65-F5344CB8AC3E}">
        <p14:creationId xmlns:p14="http://schemas.microsoft.com/office/powerpoint/2010/main" val="4382775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nowdepth_class_2017_c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2" y="1600200"/>
            <a:ext cx="6504258" cy="4876800"/>
          </a:xfrm>
          <a:prstGeom prst="rect">
            <a:avLst/>
          </a:prstGeom>
        </p:spPr>
      </p:pic>
      <p:sp>
        <p:nvSpPr>
          <p:cNvPr id="2" name="Title 1"/>
          <p:cNvSpPr>
            <a:spLocks noGrp="1"/>
          </p:cNvSpPr>
          <p:nvPr>
            <p:ph type="title"/>
          </p:nvPr>
        </p:nvSpPr>
        <p:spPr/>
        <p:txBody>
          <a:bodyPr/>
          <a:lstStyle/>
          <a:p>
            <a:r>
              <a:rPr lang="en-US" dirty="0" smtClean="0"/>
              <a:t>Apply </a:t>
            </a:r>
            <a:r>
              <a:rPr lang="en-US" dirty="0" err="1" smtClean="0"/>
              <a:t>Quantile</a:t>
            </a:r>
            <a:r>
              <a:rPr lang="en-US" dirty="0" smtClean="0"/>
              <a:t> Mapping (which we just learned)</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56</a:t>
            </a:fld>
            <a:endParaRPr lang="en-US"/>
          </a:p>
        </p:txBody>
      </p:sp>
      <p:sp>
        <p:nvSpPr>
          <p:cNvPr id="5" name="TextBox 4"/>
          <p:cNvSpPr txBox="1"/>
          <p:nvPr/>
        </p:nvSpPr>
        <p:spPr>
          <a:xfrm>
            <a:off x="6019800" y="1905000"/>
            <a:ext cx="2743200" cy="2308324"/>
          </a:xfrm>
          <a:prstGeom prst="rect">
            <a:avLst/>
          </a:prstGeom>
          <a:noFill/>
        </p:spPr>
        <p:txBody>
          <a:bodyPr wrap="square" rtlCol="0">
            <a:spAutoFit/>
          </a:bodyPr>
          <a:lstStyle/>
          <a:p>
            <a:pPr marL="342900" indent="-342900">
              <a:buAutoNum type="arabicParenR"/>
            </a:pPr>
            <a:r>
              <a:rPr lang="en-US" dirty="0" smtClean="0"/>
              <a:t>Sort the answers in descending order</a:t>
            </a:r>
          </a:p>
          <a:p>
            <a:pPr marL="342900" indent="-342900">
              <a:buAutoNum type="arabicParenR"/>
            </a:pPr>
            <a:r>
              <a:rPr lang="en-US" dirty="0" err="1" smtClean="0"/>
              <a:t>CDF_value</a:t>
            </a:r>
            <a:r>
              <a:rPr lang="en-US" dirty="0" smtClean="0"/>
              <a:t> = 1 – (rank - 0.4) /(</a:t>
            </a:r>
            <a:r>
              <a:rPr lang="en-US" dirty="0" err="1" smtClean="0"/>
              <a:t>num_samples</a:t>
            </a:r>
            <a:r>
              <a:rPr lang="en-US" dirty="0" smtClean="0"/>
              <a:t> + 0.2)</a:t>
            </a:r>
          </a:p>
          <a:p>
            <a:pPr marL="342900" indent="-342900">
              <a:buAutoNum type="arabicParenR"/>
            </a:pPr>
            <a:r>
              <a:rPr lang="en-US" dirty="0" smtClean="0"/>
              <a:t>Plot snow depth vs. </a:t>
            </a:r>
            <a:r>
              <a:rPr lang="en-US" dirty="0" err="1" smtClean="0"/>
              <a:t>CDF_value</a:t>
            </a:r>
            <a:r>
              <a:rPr lang="en-US" dirty="0" smtClean="0"/>
              <a:t>, using the sorted snow depths</a:t>
            </a:r>
            <a:endParaRPr lang="en-US" dirty="0"/>
          </a:p>
        </p:txBody>
      </p:sp>
    </p:spTree>
    <p:extLst>
      <p:ext uri="{BB962C8B-B14F-4D97-AF65-F5344CB8AC3E}">
        <p14:creationId xmlns:p14="http://schemas.microsoft.com/office/powerpoint/2010/main" val="3261714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CDF let’s us readily identify the median value:</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57</a:t>
            </a:fld>
            <a:endParaRPr lang="en-US"/>
          </a:p>
        </p:txBody>
      </p:sp>
      <p:pic>
        <p:nvPicPr>
          <p:cNvPr id="4" name="Picture 3" descr="Snowdepth_class_2017_cdf_withmedi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68" y="1513528"/>
            <a:ext cx="7114032" cy="5334000"/>
          </a:xfrm>
          <a:prstGeom prst="rect">
            <a:avLst/>
          </a:prstGeom>
        </p:spPr>
      </p:pic>
      <p:sp>
        <p:nvSpPr>
          <p:cNvPr id="5" name="TextBox 4"/>
          <p:cNvSpPr txBox="1"/>
          <p:nvPr/>
        </p:nvSpPr>
        <p:spPr>
          <a:xfrm>
            <a:off x="3733800" y="3785428"/>
            <a:ext cx="2133600" cy="369332"/>
          </a:xfrm>
          <a:prstGeom prst="rect">
            <a:avLst/>
          </a:prstGeom>
          <a:noFill/>
        </p:spPr>
        <p:txBody>
          <a:bodyPr wrap="square" rtlCol="0">
            <a:spAutoFit/>
          </a:bodyPr>
          <a:lstStyle/>
          <a:p>
            <a:r>
              <a:rPr lang="en-US" dirty="0" smtClean="0"/>
              <a:t>Median = 17 cm</a:t>
            </a:r>
            <a:endParaRPr lang="en-US" dirty="0"/>
          </a:p>
        </p:txBody>
      </p:sp>
    </p:spTree>
    <p:extLst>
      <p:ext uri="{BB962C8B-B14F-4D97-AF65-F5344CB8AC3E}">
        <p14:creationId xmlns:p14="http://schemas.microsoft.com/office/powerpoint/2010/main" val="3666312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also shows us confidence intervals: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58</a:t>
            </a:fld>
            <a:endParaRPr lang="en-US"/>
          </a:p>
        </p:txBody>
      </p:sp>
      <p:pic>
        <p:nvPicPr>
          <p:cNvPr id="5" name="Picture 4" descr="Snowdepth_class_2017_cdf_with90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114032" cy="5334000"/>
          </a:xfrm>
          <a:prstGeom prst="rect">
            <a:avLst/>
          </a:prstGeom>
        </p:spPr>
      </p:pic>
      <p:cxnSp>
        <p:nvCxnSpPr>
          <p:cNvPr id="7" name="Straight Arrow Connector 6"/>
          <p:cNvCxnSpPr/>
          <p:nvPr/>
        </p:nvCxnSpPr>
        <p:spPr>
          <a:xfrm>
            <a:off x="48768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05400" y="2743200"/>
            <a:ext cx="2438400" cy="1200329"/>
          </a:xfrm>
          <a:prstGeom prst="rect">
            <a:avLst/>
          </a:prstGeom>
          <a:noFill/>
        </p:spPr>
        <p:txBody>
          <a:bodyPr wrap="square" rtlCol="0">
            <a:spAutoFit/>
          </a:bodyPr>
          <a:lstStyle/>
          <a:p>
            <a:r>
              <a:rPr lang="en-US" dirty="0" smtClean="0"/>
              <a:t>What confidence interval is shown between these two dashed lines?</a:t>
            </a:r>
            <a:endParaRPr lang="en-US" dirty="0"/>
          </a:p>
        </p:txBody>
      </p:sp>
    </p:spTree>
    <p:extLst>
      <p:ext uri="{BB962C8B-B14F-4D97-AF65-F5344CB8AC3E}">
        <p14:creationId xmlns:p14="http://schemas.microsoft.com/office/powerpoint/2010/main" val="2925861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also shows us confidence intervals:</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59</a:t>
            </a:fld>
            <a:endParaRPr lang="en-US"/>
          </a:p>
        </p:txBody>
      </p:sp>
      <p:pic>
        <p:nvPicPr>
          <p:cNvPr id="5" name="Picture 4" descr="Snowdepth_class_2017_cdf_with90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114032" cy="5334000"/>
          </a:xfrm>
          <a:prstGeom prst="rect">
            <a:avLst/>
          </a:prstGeom>
        </p:spPr>
      </p:pic>
      <p:cxnSp>
        <p:nvCxnSpPr>
          <p:cNvPr id="7" name="Straight Arrow Connector 6"/>
          <p:cNvCxnSpPr/>
          <p:nvPr/>
        </p:nvCxnSpPr>
        <p:spPr>
          <a:xfrm>
            <a:off x="48768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25017" y="2895600"/>
            <a:ext cx="2438400" cy="1477328"/>
          </a:xfrm>
          <a:prstGeom prst="rect">
            <a:avLst/>
          </a:prstGeom>
          <a:noFill/>
        </p:spPr>
        <p:txBody>
          <a:bodyPr wrap="square" rtlCol="0">
            <a:spAutoFit/>
          </a:bodyPr>
          <a:lstStyle/>
          <a:p>
            <a:r>
              <a:rPr lang="en-US" dirty="0" smtClean="0"/>
              <a:t>What is the total probability of truth falling outside of  these two dashed lines?</a:t>
            </a:r>
            <a:endParaRPr lang="en-US" dirty="0"/>
          </a:p>
        </p:txBody>
      </p:sp>
      <p:sp>
        <p:nvSpPr>
          <p:cNvPr id="4" name="Freeform 3"/>
          <p:cNvSpPr/>
          <p:nvPr/>
        </p:nvSpPr>
        <p:spPr>
          <a:xfrm>
            <a:off x="1885105" y="1875099"/>
            <a:ext cx="5317981" cy="168659"/>
          </a:xfrm>
          <a:custGeom>
            <a:avLst/>
            <a:gdLst>
              <a:gd name="connsiteX0" fmla="*/ 0 w 5317981"/>
              <a:gd name="connsiteY0" fmla="*/ 49606 h 168659"/>
              <a:gd name="connsiteX1" fmla="*/ 49608 w 5317981"/>
              <a:gd name="connsiteY1" fmla="*/ 79369 h 168659"/>
              <a:gd name="connsiteX2" fmla="*/ 178589 w 5317981"/>
              <a:gd name="connsiteY2" fmla="*/ 39684 h 168659"/>
              <a:gd name="connsiteX3" fmla="*/ 238119 w 5317981"/>
              <a:gd name="connsiteY3" fmla="*/ 19842 h 168659"/>
              <a:gd name="connsiteX4" fmla="*/ 228197 w 5317981"/>
              <a:gd name="connsiteY4" fmla="*/ 69448 h 168659"/>
              <a:gd name="connsiteX5" fmla="*/ 218275 w 5317981"/>
              <a:gd name="connsiteY5" fmla="*/ 109132 h 168659"/>
              <a:gd name="connsiteX6" fmla="*/ 267883 w 5317981"/>
              <a:gd name="connsiteY6" fmla="*/ 99211 h 168659"/>
              <a:gd name="connsiteX7" fmla="*/ 347256 w 5317981"/>
              <a:gd name="connsiteY7" fmla="*/ 89290 h 168659"/>
              <a:gd name="connsiteX8" fmla="*/ 406786 w 5317981"/>
              <a:gd name="connsiteY8" fmla="*/ 69448 h 168659"/>
              <a:gd name="connsiteX9" fmla="*/ 466316 w 5317981"/>
              <a:gd name="connsiteY9" fmla="*/ 29763 h 168659"/>
              <a:gd name="connsiteX10" fmla="*/ 545688 w 5317981"/>
              <a:gd name="connsiteY10" fmla="*/ 9921 h 168659"/>
              <a:gd name="connsiteX11" fmla="*/ 585375 w 5317981"/>
              <a:gd name="connsiteY11" fmla="*/ 19842 h 168659"/>
              <a:gd name="connsiteX12" fmla="*/ 595296 w 5317981"/>
              <a:gd name="connsiteY12" fmla="*/ 99211 h 168659"/>
              <a:gd name="connsiteX13" fmla="*/ 724277 w 5317981"/>
              <a:gd name="connsiteY13" fmla="*/ 79369 h 168659"/>
              <a:gd name="connsiteX14" fmla="*/ 783807 w 5317981"/>
              <a:gd name="connsiteY14" fmla="*/ 39684 h 168659"/>
              <a:gd name="connsiteX15" fmla="*/ 922709 w 5317981"/>
              <a:gd name="connsiteY15" fmla="*/ 19842 h 168659"/>
              <a:gd name="connsiteX16" fmla="*/ 962396 w 5317981"/>
              <a:gd name="connsiteY16" fmla="*/ 69448 h 168659"/>
              <a:gd name="connsiteX17" fmla="*/ 1002082 w 5317981"/>
              <a:gd name="connsiteY17" fmla="*/ 99211 h 168659"/>
              <a:gd name="connsiteX18" fmla="*/ 1260044 w 5317981"/>
              <a:gd name="connsiteY18" fmla="*/ 69448 h 168659"/>
              <a:gd name="connsiteX19" fmla="*/ 1389025 w 5317981"/>
              <a:gd name="connsiteY19" fmla="*/ 29763 h 168659"/>
              <a:gd name="connsiteX20" fmla="*/ 1418790 w 5317981"/>
              <a:gd name="connsiteY20" fmla="*/ 39684 h 168659"/>
              <a:gd name="connsiteX21" fmla="*/ 1428711 w 5317981"/>
              <a:gd name="connsiteY21" fmla="*/ 109132 h 168659"/>
              <a:gd name="connsiteX22" fmla="*/ 1537849 w 5317981"/>
              <a:gd name="connsiteY22" fmla="*/ 99211 h 168659"/>
              <a:gd name="connsiteX23" fmla="*/ 1597379 w 5317981"/>
              <a:gd name="connsiteY23" fmla="*/ 79369 h 168659"/>
              <a:gd name="connsiteX24" fmla="*/ 1726360 w 5317981"/>
              <a:gd name="connsiteY24" fmla="*/ 29763 h 168659"/>
              <a:gd name="connsiteX25" fmla="*/ 1815654 w 5317981"/>
              <a:gd name="connsiteY25" fmla="*/ 9921 h 168659"/>
              <a:gd name="connsiteX26" fmla="*/ 1825576 w 5317981"/>
              <a:gd name="connsiteY26" fmla="*/ 39684 h 168659"/>
              <a:gd name="connsiteX27" fmla="*/ 1835497 w 5317981"/>
              <a:gd name="connsiteY27" fmla="*/ 99211 h 168659"/>
              <a:gd name="connsiteX28" fmla="*/ 1885105 w 5317981"/>
              <a:gd name="connsiteY28" fmla="*/ 109132 h 168659"/>
              <a:gd name="connsiteX29" fmla="*/ 1914870 w 5317981"/>
              <a:gd name="connsiteY29" fmla="*/ 99211 h 168659"/>
              <a:gd name="connsiteX30" fmla="*/ 1954556 w 5317981"/>
              <a:gd name="connsiteY30" fmla="*/ 69448 h 168659"/>
              <a:gd name="connsiteX31" fmla="*/ 2053773 w 5317981"/>
              <a:gd name="connsiteY31" fmla="*/ 49606 h 168659"/>
              <a:gd name="connsiteX32" fmla="*/ 2103381 w 5317981"/>
              <a:gd name="connsiteY32" fmla="*/ 59527 h 168659"/>
              <a:gd name="connsiteX33" fmla="*/ 2113302 w 5317981"/>
              <a:gd name="connsiteY33" fmla="*/ 119054 h 168659"/>
              <a:gd name="connsiteX34" fmla="*/ 2152989 w 5317981"/>
              <a:gd name="connsiteY34" fmla="*/ 168659 h 168659"/>
              <a:gd name="connsiteX35" fmla="*/ 2351421 w 5317981"/>
              <a:gd name="connsiteY35" fmla="*/ 158738 h 168659"/>
              <a:gd name="connsiteX36" fmla="*/ 2539931 w 5317981"/>
              <a:gd name="connsiteY36" fmla="*/ 79369 h 168659"/>
              <a:gd name="connsiteX37" fmla="*/ 2639147 w 5317981"/>
              <a:gd name="connsiteY37" fmla="*/ 39684 h 168659"/>
              <a:gd name="connsiteX38" fmla="*/ 2629226 w 5317981"/>
              <a:gd name="connsiteY38" fmla="*/ 119054 h 168659"/>
              <a:gd name="connsiteX39" fmla="*/ 2718520 w 5317981"/>
              <a:gd name="connsiteY39" fmla="*/ 79369 h 168659"/>
              <a:gd name="connsiteX40" fmla="*/ 2778050 w 5317981"/>
              <a:gd name="connsiteY40" fmla="*/ 49606 h 168659"/>
              <a:gd name="connsiteX41" fmla="*/ 2877266 w 5317981"/>
              <a:gd name="connsiteY41" fmla="*/ 19842 h 168659"/>
              <a:gd name="connsiteX42" fmla="*/ 2966560 w 5317981"/>
              <a:gd name="connsiteY42" fmla="*/ 49606 h 168659"/>
              <a:gd name="connsiteX43" fmla="*/ 2976482 w 5317981"/>
              <a:gd name="connsiteY43" fmla="*/ 79369 h 168659"/>
              <a:gd name="connsiteX44" fmla="*/ 3095541 w 5317981"/>
              <a:gd name="connsiteY44" fmla="*/ 39684 h 168659"/>
              <a:gd name="connsiteX45" fmla="*/ 3145149 w 5317981"/>
              <a:gd name="connsiteY45" fmla="*/ 19842 h 168659"/>
              <a:gd name="connsiteX46" fmla="*/ 3184836 w 5317981"/>
              <a:gd name="connsiteY46" fmla="*/ 9921 h 168659"/>
              <a:gd name="connsiteX47" fmla="*/ 3214600 w 5317981"/>
              <a:gd name="connsiteY47" fmla="*/ 0 h 168659"/>
              <a:gd name="connsiteX48" fmla="*/ 3224522 w 5317981"/>
              <a:gd name="connsiteY48" fmla="*/ 99211 h 168659"/>
              <a:gd name="connsiteX49" fmla="*/ 3264208 w 5317981"/>
              <a:gd name="connsiteY49" fmla="*/ 89290 h 168659"/>
              <a:gd name="connsiteX50" fmla="*/ 3323738 w 5317981"/>
              <a:gd name="connsiteY50" fmla="*/ 69448 h 168659"/>
              <a:gd name="connsiteX51" fmla="*/ 3353503 w 5317981"/>
              <a:gd name="connsiteY51" fmla="*/ 49606 h 168659"/>
              <a:gd name="connsiteX52" fmla="*/ 3393189 w 5317981"/>
              <a:gd name="connsiteY52" fmla="*/ 29763 h 168659"/>
              <a:gd name="connsiteX53" fmla="*/ 3462641 w 5317981"/>
              <a:gd name="connsiteY53" fmla="*/ 39684 h 168659"/>
              <a:gd name="connsiteX54" fmla="*/ 3492405 w 5317981"/>
              <a:gd name="connsiteY54" fmla="*/ 138896 h 168659"/>
              <a:gd name="connsiteX55" fmla="*/ 3542013 w 5317981"/>
              <a:gd name="connsiteY55" fmla="*/ 148817 h 168659"/>
              <a:gd name="connsiteX56" fmla="*/ 3651151 w 5317981"/>
              <a:gd name="connsiteY56" fmla="*/ 119054 h 168659"/>
              <a:gd name="connsiteX57" fmla="*/ 3690837 w 5317981"/>
              <a:gd name="connsiteY57" fmla="*/ 99211 h 168659"/>
              <a:gd name="connsiteX58" fmla="*/ 3730524 w 5317981"/>
              <a:gd name="connsiteY58" fmla="*/ 69448 h 168659"/>
              <a:gd name="connsiteX59" fmla="*/ 3770210 w 5317981"/>
              <a:gd name="connsiteY59" fmla="*/ 59527 h 168659"/>
              <a:gd name="connsiteX60" fmla="*/ 3799975 w 5317981"/>
              <a:gd name="connsiteY60" fmla="*/ 99211 h 168659"/>
              <a:gd name="connsiteX61" fmla="*/ 3809897 w 5317981"/>
              <a:gd name="connsiteY61" fmla="*/ 128975 h 168659"/>
              <a:gd name="connsiteX62" fmla="*/ 3849583 w 5317981"/>
              <a:gd name="connsiteY62" fmla="*/ 148817 h 168659"/>
              <a:gd name="connsiteX63" fmla="*/ 3928956 w 5317981"/>
              <a:gd name="connsiteY63" fmla="*/ 119054 h 168659"/>
              <a:gd name="connsiteX64" fmla="*/ 3958721 w 5317981"/>
              <a:gd name="connsiteY64" fmla="*/ 69448 h 168659"/>
              <a:gd name="connsiteX65" fmla="*/ 4018250 w 5317981"/>
              <a:gd name="connsiteY65" fmla="*/ 19842 h 168659"/>
              <a:gd name="connsiteX66" fmla="*/ 4048015 w 5317981"/>
              <a:gd name="connsiteY66" fmla="*/ 39684 h 168659"/>
              <a:gd name="connsiteX67" fmla="*/ 4067859 w 5317981"/>
              <a:gd name="connsiteY67" fmla="*/ 109132 h 168659"/>
              <a:gd name="connsiteX68" fmla="*/ 4147231 w 5317981"/>
              <a:gd name="connsiteY68" fmla="*/ 138896 h 168659"/>
              <a:gd name="connsiteX69" fmla="*/ 4226604 w 5317981"/>
              <a:gd name="connsiteY69" fmla="*/ 119054 h 168659"/>
              <a:gd name="connsiteX70" fmla="*/ 4276212 w 5317981"/>
              <a:gd name="connsiteY70" fmla="*/ 69448 h 168659"/>
              <a:gd name="connsiteX71" fmla="*/ 4325820 w 5317981"/>
              <a:gd name="connsiteY71" fmla="*/ 39684 h 168659"/>
              <a:gd name="connsiteX72" fmla="*/ 4355585 w 5317981"/>
              <a:gd name="connsiteY72" fmla="*/ 19842 h 168659"/>
              <a:gd name="connsiteX73" fmla="*/ 4395272 w 5317981"/>
              <a:gd name="connsiteY73" fmla="*/ 29763 h 168659"/>
              <a:gd name="connsiteX74" fmla="*/ 4425036 w 5317981"/>
              <a:gd name="connsiteY74" fmla="*/ 59527 h 168659"/>
              <a:gd name="connsiteX75" fmla="*/ 4474644 w 5317981"/>
              <a:gd name="connsiteY75" fmla="*/ 119054 h 168659"/>
              <a:gd name="connsiteX76" fmla="*/ 4534174 w 5317981"/>
              <a:gd name="connsiteY76" fmla="*/ 128975 h 168659"/>
              <a:gd name="connsiteX77" fmla="*/ 4613547 w 5317981"/>
              <a:gd name="connsiteY77" fmla="*/ 89290 h 168659"/>
              <a:gd name="connsiteX78" fmla="*/ 4653233 w 5317981"/>
              <a:gd name="connsiteY78" fmla="*/ 59527 h 168659"/>
              <a:gd name="connsiteX79" fmla="*/ 4673076 w 5317981"/>
              <a:gd name="connsiteY79" fmla="*/ 39684 h 168659"/>
              <a:gd name="connsiteX80" fmla="*/ 4712763 w 5317981"/>
              <a:gd name="connsiteY80" fmla="*/ 29763 h 168659"/>
              <a:gd name="connsiteX81" fmla="*/ 4762371 w 5317981"/>
              <a:gd name="connsiteY81" fmla="*/ 49606 h 168659"/>
              <a:gd name="connsiteX82" fmla="*/ 4821901 w 5317981"/>
              <a:gd name="connsiteY82" fmla="*/ 99211 h 168659"/>
              <a:gd name="connsiteX83" fmla="*/ 4881430 w 5317981"/>
              <a:gd name="connsiteY83" fmla="*/ 89290 h 168659"/>
              <a:gd name="connsiteX84" fmla="*/ 4911195 w 5317981"/>
              <a:gd name="connsiteY84" fmla="*/ 69448 h 168659"/>
              <a:gd name="connsiteX85" fmla="*/ 4950881 w 5317981"/>
              <a:gd name="connsiteY85" fmla="*/ 59527 h 168659"/>
              <a:gd name="connsiteX86" fmla="*/ 5000489 w 5317981"/>
              <a:gd name="connsiteY86" fmla="*/ 69448 h 168659"/>
              <a:gd name="connsiteX87" fmla="*/ 5020333 w 5317981"/>
              <a:gd name="connsiteY87" fmla="*/ 89290 h 168659"/>
              <a:gd name="connsiteX88" fmla="*/ 5109627 w 5317981"/>
              <a:gd name="connsiteY88" fmla="*/ 69448 h 168659"/>
              <a:gd name="connsiteX89" fmla="*/ 5189000 w 5317981"/>
              <a:gd name="connsiteY89" fmla="*/ 0 h 168659"/>
              <a:gd name="connsiteX90" fmla="*/ 5218765 w 5317981"/>
              <a:gd name="connsiteY90" fmla="*/ 39684 h 168659"/>
              <a:gd name="connsiteX91" fmla="*/ 5248530 w 5317981"/>
              <a:gd name="connsiteY91" fmla="*/ 99211 h 168659"/>
              <a:gd name="connsiteX92" fmla="*/ 5288216 w 5317981"/>
              <a:gd name="connsiteY92" fmla="*/ 89290 h 168659"/>
              <a:gd name="connsiteX93" fmla="*/ 5317981 w 5317981"/>
              <a:gd name="connsiteY93" fmla="*/ 99211 h 16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17981" h="168659">
                <a:moveTo>
                  <a:pt x="0" y="49606"/>
                </a:moveTo>
                <a:cubicBezTo>
                  <a:pt x="16536" y="59527"/>
                  <a:pt x="30381" y="77890"/>
                  <a:pt x="49608" y="79369"/>
                </a:cubicBezTo>
                <a:cubicBezTo>
                  <a:pt x="84013" y="82015"/>
                  <a:pt x="144309" y="52149"/>
                  <a:pt x="178589" y="39684"/>
                </a:cubicBezTo>
                <a:cubicBezTo>
                  <a:pt x="198246" y="32536"/>
                  <a:pt x="238119" y="19842"/>
                  <a:pt x="238119" y="19842"/>
                </a:cubicBezTo>
                <a:cubicBezTo>
                  <a:pt x="234812" y="36377"/>
                  <a:pt x="231855" y="52987"/>
                  <a:pt x="228197" y="69448"/>
                </a:cubicBezTo>
                <a:cubicBezTo>
                  <a:pt x="225239" y="82758"/>
                  <a:pt x="207367" y="100951"/>
                  <a:pt x="218275" y="109132"/>
                </a:cubicBezTo>
                <a:cubicBezTo>
                  <a:pt x="231766" y="119250"/>
                  <a:pt x="251216" y="101775"/>
                  <a:pt x="267883" y="99211"/>
                </a:cubicBezTo>
                <a:cubicBezTo>
                  <a:pt x="294237" y="95157"/>
                  <a:pt x="320798" y="92597"/>
                  <a:pt x="347256" y="89290"/>
                </a:cubicBezTo>
                <a:cubicBezTo>
                  <a:pt x="367099" y="82676"/>
                  <a:pt x="388077" y="78802"/>
                  <a:pt x="406786" y="69448"/>
                </a:cubicBezTo>
                <a:cubicBezTo>
                  <a:pt x="428117" y="58783"/>
                  <a:pt x="444396" y="39157"/>
                  <a:pt x="466316" y="29763"/>
                </a:cubicBezTo>
                <a:cubicBezTo>
                  <a:pt x="491383" y="19021"/>
                  <a:pt x="545688" y="9921"/>
                  <a:pt x="545688" y="9921"/>
                </a:cubicBezTo>
                <a:cubicBezTo>
                  <a:pt x="558917" y="13228"/>
                  <a:pt x="578752" y="7922"/>
                  <a:pt x="585375" y="19842"/>
                </a:cubicBezTo>
                <a:cubicBezTo>
                  <a:pt x="598324" y="43149"/>
                  <a:pt x="570789" y="88709"/>
                  <a:pt x="595296" y="99211"/>
                </a:cubicBezTo>
                <a:cubicBezTo>
                  <a:pt x="635279" y="116346"/>
                  <a:pt x="681283" y="85983"/>
                  <a:pt x="724277" y="79369"/>
                </a:cubicBezTo>
                <a:cubicBezTo>
                  <a:pt x="744120" y="66141"/>
                  <a:pt x="761793" y="48856"/>
                  <a:pt x="783807" y="39684"/>
                </a:cubicBezTo>
                <a:cubicBezTo>
                  <a:pt x="796068" y="34576"/>
                  <a:pt x="920885" y="20070"/>
                  <a:pt x="922709" y="19842"/>
                </a:cubicBezTo>
                <a:cubicBezTo>
                  <a:pt x="988701" y="41838"/>
                  <a:pt x="919571" y="9496"/>
                  <a:pt x="962396" y="69448"/>
                </a:cubicBezTo>
                <a:cubicBezTo>
                  <a:pt x="972007" y="82903"/>
                  <a:pt x="988853" y="89290"/>
                  <a:pt x="1002082" y="99211"/>
                </a:cubicBezTo>
                <a:cubicBezTo>
                  <a:pt x="1088069" y="89290"/>
                  <a:pt x="1176816" y="93226"/>
                  <a:pt x="1260044" y="69448"/>
                </a:cubicBezTo>
                <a:cubicBezTo>
                  <a:pt x="1349607" y="43860"/>
                  <a:pt x="1306654" y="57220"/>
                  <a:pt x="1389025" y="29763"/>
                </a:cubicBezTo>
                <a:cubicBezTo>
                  <a:pt x="1398947" y="33070"/>
                  <a:pt x="1414113" y="30330"/>
                  <a:pt x="1418790" y="39684"/>
                </a:cubicBezTo>
                <a:cubicBezTo>
                  <a:pt x="1429248" y="60599"/>
                  <a:pt x="1407795" y="98675"/>
                  <a:pt x="1428711" y="109132"/>
                </a:cubicBezTo>
                <a:cubicBezTo>
                  <a:pt x="1461384" y="125468"/>
                  <a:pt x="1501470" y="102518"/>
                  <a:pt x="1537849" y="99211"/>
                </a:cubicBezTo>
                <a:cubicBezTo>
                  <a:pt x="1557692" y="92597"/>
                  <a:pt x="1577752" y="86600"/>
                  <a:pt x="1597379" y="79369"/>
                </a:cubicBezTo>
                <a:cubicBezTo>
                  <a:pt x="1640603" y="63445"/>
                  <a:pt x="1680923" y="37335"/>
                  <a:pt x="1726360" y="29763"/>
                </a:cubicBezTo>
                <a:cubicBezTo>
                  <a:pt x="1796205" y="18123"/>
                  <a:pt x="1766805" y="26203"/>
                  <a:pt x="1815654" y="9921"/>
                </a:cubicBezTo>
                <a:cubicBezTo>
                  <a:pt x="1818961" y="19842"/>
                  <a:pt x="1823307" y="29475"/>
                  <a:pt x="1825576" y="39684"/>
                </a:cubicBezTo>
                <a:cubicBezTo>
                  <a:pt x="1829940" y="59321"/>
                  <a:pt x="1822405" y="83938"/>
                  <a:pt x="1835497" y="99211"/>
                </a:cubicBezTo>
                <a:cubicBezTo>
                  <a:pt x="1846472" y="112014"/>
                  <a:pt x="1868569" y="105825"/>
                  <a:pt x="1885105" y="109132"/>
                </a:cubicBezTo>
                <a:cubicBezTo>
                  <a:pt x="1895027" y="105825"/>
                  <a:pt x="1905790" y="104400"/>
                  <a:pt x="1914870" y="99211"/>
                </a:cubicBezTo>
                <a:cubicBezTo>
                  <a:pt x="1929227" y="91007"/>
                  <a:pt x="1938984" y="75009"/>
                  <a:pt x="1954556" y="69448"/>
                </a:cubicBezTo>
                <a:cubicBezTo>
                  <a:pt x="1986319" y="58105"/>
                  <a:pt x="2053773" y="49606"/>
                  <a:pt x="2053773" y="49606"/>
                </a:cubicBezTo>
                <a:cubicBezTo>
                  <a:pt x="2070309" y="52913"/>
                  <a:pt x="2092406" y="46724"/>
                  <a:pt x="2103381" y="59527"/>
                </a:cubicBezTo>
                <a:cubicBezTo>
                  <a:pt x="2116473" y="74800"/>
                  <a:pt x="2104978" y="100741"/>
                  <a:pt x="2113302" y="119054"/>
                </a:cubicBezTo>
                <a:cubicBezTo>
                  <a:pt x="2122065" y="138332"/>
                  <a:pt x="2139760" y="152124"/>
                  <a:pt x="2152989" y="168659"/>
                </a:cubicBezTo>
                <a:cubicBezTo>
                  <a:pt x="2219133" y="165352"/>
                  <a:pt x="2286890" y="173629"/>
                  <a:pt x="2351421" y="158738"/>
                </a:cubicBezTo>
                <a:cubicBezTo>
                  <a:pt x="2417854" y="143408"/>
                  <a:pt x="2477140" y="105933"/>
                  <a:pt x="2539931" y="79369"/>
                </a:cubicBezTo>
                <a:cubicBezTo>
                  <a:pt x="2623834" y="43873"/>
                  <a:pt x="2583479" y="58241"/>
                  <a:pt x="2639147" y="39684"/>
                </a:cubicBezTo>
                <a:cubicBezTo>
                  <a:pt x="2635840" y="66141"/>
                  <a:pt x="2605378" y="107131"/>
                  <a:pt x="2629226" y="119054"/>
                </a:cubicBezTo>
                <a:cubicBezTo>
                  <a:pt x="2658359" y="133620"/>
                  <a:pt x="2689004" y="93143"/>
                  <a:pt x="2718520" y="79369"/>
                </a:cubicBezTo>
                <a:cubicBezTo>
                  <a:pt x="2738624" y="69988"/>
                  <a:pt x="2757571" y="58138"/>
                  <a:pt x="2778050" y="49606"/>
                </a:cubicBezTo>
                <a:cubicBezTo>
                  <a:pt x="2814290" y="34506"/>
                  <a:pt x="2840903" y="28932"/>
                  <a:pt x="2877266" y="19842"/>
                </a:cubicBezTo>
                <a:cubicBezTo>
                  <a:pt x="2916190" y="25402"/>
                  <a:pt x="2946096" y="15500"/>
                  <a:pt x="2966560" y="49606"/>
                </a:cubicBezTo>
                <a:cubicBezTo>
                  <a:pt x="2971941" y="58573"/>
                  <a:pt x="2973175" y="69448"/>
                  <a:pt x="2976482" y="79369"/>
                </a:cubicBezTo>
                <a:lnTo>
                  <a:pt x="3095541" y="39684"/>
                </a:lnTo>
                <a:cubicBezTo>
                  <a:pt x="3112335" y="33757"/>
                  <a:pt x="3128253" y="25474"/>
                  <a:pt x="3145149" y="19842"/>
                </a:cubicBezTo>
                <a:cubicBezTo>
                  <a:pt x="3158085" y="15530"/>
                  <a:pt x="3171725" y="13667"/>
                  <a:pt x="3184836" y="9921"/>
                </a:cubicBezTo>
                <a:cubicBezTo>
                  <a:pt x="3194892" y="7048"/>
                  <a:pt x="3204679" y="3307"/>
                  <a:pt x="3214600" y="0"/>
                </a:cubicBezTo>
                <a:cubicBezTo>
                  <a:pt x="3217907" y="33070"/>
                  <a:pt x="3208381" y="70158"/>
                  <a:pt x="3224522" y="99211"/>
                </a:cubicBezTo>
                <a:cubicBezTo>
                  <a:pt x="3231144" y="111131"/>
                  <a:pt x="3251147" y="93208"/>
                  <a:pt x="3264208" y="89290"/>
                </a:cubicBezTo>
                <a:cubicBezTo>
                  <a:pt x="3284243" y="83280"/>
                  <a:pt x="3304624" y="77943"/>
                  <a:pt x="3323738" y="69448"/>
                </a:cubicBezTo>
                <a:cubicBezTo>
                  <a:pt x="3334635" y="64605"/>
                  <a:pt x="3343150" y="55522"/>
                  <a:pt x="3353503" y="49606"/>
                </a:cubicBezTo>
                <a:cubicBezTo>
                  <a:pt x="3366345" y="42268"/>
                  <a:pt x="3379960" y="36377"/>
                  <a:pt x="3393189" y="29763"/>
                </a:cubicBezTo>
                <a:cubicBezTo>
                  <a:pt x="3416340" y="33070"/>
                  <a:pt x="3446104" y="23148"/>
                  <a:pt x="3462641" y="39684"/>
                </a:cubicBezTo>
                <a:cubicBezTo>
                  <a:pt x="3497326" y="74367"/>
                  <a:pt x="3447823" y="113421"/>
                  <a:pt x="3492405" y="138896"/>
                </a:cubicBezTo>
                <a:cubicBezTo>
                  <a:pt x="3507047" y="147262"/>
                  <a:pt x="3525477" y="145510"/>
                  <a:pt x="3542013" y="148817"/>
                </a:cubicBezTo>
                <a:cubicBezTo>
                  <a:pt x="3606766" y="138026"/>
                  <a:pt x="3593793" y="144546"/>
                  <a:pt x="3651151" y="119054"/>
                </a:cubicBezTo>
                <a:cubicBezTo>
                  <a:pt x="3664666" y="113047"/>
                  <a:pt x="3678295" y="107049"/>
                  <a:pt x="3690837" y="99211"/>
                </a:cubicBezTo>
                <a:cubicBezTo>
                  <a:pt x="3704859" y="90447"/>
                  <a:pt x="3715734" y="76843"/>
                  <a:pt x="3730524" y="69448"/>
                </a:cubicBezTo>
                <a:cubicBezTo>
                  <a:pt x="3742720" y="63350"/>
                  <a:pt x="3756981" y="62834"/>
                  <a:pt x="3770210" y="59527"/>
                </a:cubicBezTo>
                <a:cubicBezTo>
                  <a:pt x="3780132" y="72755"/>
                  <a:pt x="3791771" y="84854"/>
                  <a:pt x="3799975" y="99211"/>
                </a:cubicBezTo>
                <a:cubicBezTo>
                  <a:pt x="3805164" y="108291"/>
                  <a:pt x="3802502" y="121580"/>
                  <a:pt x="3809897" y="128975"/>
                </a:cubicBezTo>
                <a:cubicBezTo>
                  <a:pt x="3820355" y="139433"/>
                  <a:pt x="3836354" y="142203"/>
                  <a:pt x="3849583" y="148817"/>
                </a:cubicBezTo>
                <a:cubicBezTo>
                  <a:pt x="3865698" y="143446"/>
                  <a:pt x="3921655" y="125442"/>
                  <a:pt x="3928956" y="119054"/>
                </a:cubicBezTo>
                <a:cubicBezTo>
                  <a:pt x="3943469" y="106356"/>
                  <a:pt x="3947151" y="84875"/>
                  <a:pt x="3958721" y="69448"/>
                </a:cubicBezTo>
                <a:cubicBezTo>
                  <a:pt x="3977820" y="43984"/>
                  <a:pt x="3993041" y="36647"/>
                  <a:pt x="4018250" y="19842"/>
                </a:cubicBezTo>
                <a:cubicBezTo>
                  <a:pt x="4028172" y="26456"/>
                  <a:pt x="4040566" y="30373"/>
                  <a:pt x="4048015" y="39684"/>
                </a:cubicBezTo>
                <a:cubicBezTo>
                  <a:pt x="4058162" y="52367"/>
                  <a:pt x="4060729" y="98437"/>
                  <a:pt x="4067859" y="109132"/>
                </a:cubicBezTo>
                <a:cubicBezTo>
                  <a:pt x="4083582" y="132715"/>
                  <a:pt x="4125632" y="134576"/>
                  <a:pt x="4147231" y="138896"/>
                </a:cubicBezTo>
                <a:cubicBezTo>
                  <a:pt x="4173689" y="132282"/>
                  <a:pt x="4202592" y="131983"/>
                  <a:pt x="4226604" y="119054"/>
                </a:cubicBezTo>
                <a:cubicBezTo>
                  <a:pt x="4247194" y="107968"/>
                  <a:pt x="4257951" y="84056"/>
                  <a:pt x="4276212" y="69448"/>
                </a:cubicBezTo>
                <a:cubicBezTo>
                  <a:pt x="4291270" y="57402"/>
                  <a:pt x="4309467" y="49904"/>
                  <a:pt x="4325820" y="39684"/>
                </a:cubicBezTo>
                <a:cubicBezTo>
                  <a:pt x="4335932" y="33364"/>
                  <a:pt x="4345663" y="26456"/>
                  <a:pt x="4355585" y="19842"/>
                </a:cubicBezTo>
                <a:cubicBezTo>
                  <a:pt x="4368814" y="23149"/>
                  <a:pt x="4383432" y="22998"/>
                  <a:pt x="4395272" y="29763"/>
                </a:cubicBezTo>
                <a:cubicBezTo>
                  <a:pt x="4407454" y="36724"/>
                  <a:pt x="4415714" y="49040"/>
                  <a:pt x="4425036" y="59527"/>
                </a:cubicBezTo>
                <a:cubicBezTo>
                  <a:pt x="4442196" y="78832"/>
                  <a:pt x="4452852" y="105187"/>
                  <a:pt x="4474644" y="119054"/>
                </a:cubicBezTo>
                <a:cubicBezTo>
                  <a:pt x="4491616" y="129854"/>
                  <a:pt x="4514331" y="125668"/>
                  <a:pt x="4534174" y="128975"/>
                </a:cubicBezTo>
                <a:cubicBezTo>
                  <a:pt x="4584762" y="108740"/>
                  <a:pt x="4575720" y="116308"/>
                  <a:pt x="4613547" y="89290"/>
                </a:cubicBezTo>
                <a:cubicBezTo>
                  <a:pt x="4627003" y="79679"/>
                  <a:pt x="4640530" y="70113"/>
                  <a:pt x="4653233" y="59527"/>
                </a:cubicBezTo>
                <a:cubicBezTo>
                  <a:pt x="4660419" y="53539"/>
                  <a:pt x="4664709" y="43867"/>
                  <a:pt x="4673076" y="39684"/>
                </a:cubicBezTo>
                <a:cubicBezTo>
                  <a:pt x="4685273" y="33586"/>
                  <a:pt x="4699534" y="33070"/>
                  <a:pt x="4712763" y="29763"/>
                </a:cubicBezTo>
                <a:cubicBezTo>
                  <a:pt x="4729299" y="36377"/>
                  <a:pt x="4746441" y="41641"/>
                  <a:pt x="4762371" y="49606"/>
                </a:cubicBezTo>
                <a:cubicBezTo>
                  <a:pt x="4789998" y="63419"/>
                  <a:pt x="4799957" y="77268"/>
                  <a:pt x="4821901" y="99211"/>
                </a:cubicBezTo>
                <a:cubicBezTo>
                  <a:pt x="4841744" y="95904"/>
                  <a:pt x="4862346" y="95651"/>
                  <a:pt x="4881430" y="89290"/>
                </a:cubicBezTo>
                <a:cubicBezTo>
                  <a:pt x="4892742" y="85519"/>
                  <a:pt x="4900235" y="74145"/>
                  <a:pt x="4911195" y="69448"/>
                </a:cubicBezTo>
                <a:cubicBezTo>
                  <a:pt x="4923728" y="64077"/>
                  <a:pt x="4937652" y="62834"/>
                  <a:pt x="4950881" y="59527"/>
                </a:cubicBezTo>
                <a:cubicBezTo>
                  <a:pt x="4967417" y="62834"/>
                  <a:pt x="4984989" y="62806"/>
                  <a:pt x="5000489" y="69448"/>
                </a:cubicBezTo>
                <a:cubicBezTo>
                  <a:pt x="5009087" y="73133"/>
                  <a:pt x="5010979" y="89290"/>
                  <a:pt x="5020333" y="89290"/>
                </a:cubicBezTo>
                <a:cubicBezTo>
                  <a:pt x="5050824" y="89290"/>
                  <a:pt x="5079862" y="76062"/>
                  <a:pt x="5109627" y="69448"/>
                </a:cubicBezTo>
                <a:cubicBezTo>
                  <a:pt x="5122263" y="56813"/>
                  <a:pt x="5176886" y="0"/>
                  <a:pt x="5189000" y="0"/>
                </a:cubicBezTo>
                <a:cubicBezTo>
                  <a:pt x="5205535" y="0"/>
                  <a:pt x="5208843" y="26456"/>
                  <a:pt x="5218765" y="39684"/>
                </a:cubicBezTo>
                <a:cubicBezTo>
                  <a:pt x="5221612" y="51072"/>
                  <a:pt x="5225453" y="95365"/>
                  <a:pt x="5248530" y="99211"/>
                </a:cubicBezTo>
                <a:cubicBezTo>
                  <a:pt x="5261980" y="101453"/>
                  <a:pt x="5274987" y="92597"/>
                  <a:pt x="5288216" y="89290"/>
                </a:cubicBezTo>
                <a:lnTo>
                  <a:pt x="5317981" y="99211"/>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828800" y="6019800"/>
            <a:ext cx="5317981" cy="168659"/>
          </a:xfrm>
          <a:custGeom>
            <a:avLst/>
            <a:gdLst>
              <a:gd name="connsiteX0" fmla="*/ 0 w 5317981"/>
              <a:gd name="connsiteY0" fmla="*/ 49606 h 168659"/>
              <a:gd name="connsiteX1" fmla="*/ 49608 w 5317981"/>
              <a:gd name="connsiteY1" fmla="*/ 79369 h 168659"/>
              <a:gd name="connsiteX2" fmla="*/ 178589 w 5317981"/>
              <a:gd name="connsiteY2" fmla="*/ 39684 h 168659"/>
              <a:gd name="connsiteX3" fmla="*/ 238119 w 5317981"/>
              <a:gd name="connsiteY3" fmla="*/ 19842 h 168659"/>
              <a:gd name="connsiteX4" fmla="*/ 228197 w 5317981"/>
              <a:gd name="connsiteY4" fmla="*/ 69448 h 168659"/>
              <a:gd name="connsiteX5" fmla="*/ 218275 w 5317981"/>
              <a:gd name="connsiteY5" fmla="*/ 109132 h 168659"/>
              <a:gd name="connsiteX6" fmla="*/ 267883 w 5317981"/>
              <a:gd name="connsiteY6" fmla="*/ 99211 h 168659"/>
              <a:gd name="connsiteX7" fmla="*/ 347256 w 5317981"/>
              <a:gd name="connsiteY7" fmla="*/ 89290 h 168659"/>
              <a:gd name="connsiteX8" fmla="*/ 406786 w 5317981"/>
              <a:gd name="connsiteY8" fmla="*/ 69448 h 168659"/>
              <a:gd name="connsiteX9" fmla="*/ 466316 w 5317981"/>
              <a:gd name="connsiteY9" fmla="*/ 29763 h 168659"/>
              <a:gd name="connsiteX10" fmla="*/ 545688 w 5317981"/>
              <a:gd name="connsiteY10" fmla="*/ 9921 h 168659"/>
              <a:gd name="connsiteX11" fmla="*/ 585375 w 5317981"/>
              <a:gd name="connsiteY11" fmla="*/ 19842 h 168659"/>
              <a:gd name="connsiteX12" fmla="*/ 595296 w 5317981"/>
              <a:gd name="connsiteY12" fmla="*/ 99211 h 168659"/>
              <a:gd name="connsiteX13" fmla="*/ 724277 w 5317981"/>
              <a:gd name="connsiteY13" fmla="*/ 79369 h 168659"/>
              <a:gd name="connsiteX14" fmla="*/ 783807 w 5317981"/>
              <a:gd name="connsiteY14" fmla="*/ 39684 h 168659"/>
              <a:gd name="connsiteX15" fmla="*/ 922709 w 5317981"/>
              <a:gd name="connsiteY15" fmla="*/ 19842 h 168659"/>
              <a:gd name="connsiteX16" fmla="*/ 962396 w 5317981"/>
              <a:gd name="connsiteY16" fmla="*/ 69448 h 168659"/>
              <a:gd name="connsiteX17" fmla="*/ 1002082 w 5317981"/>
              <a:gd name="connsiteY17" fmla="*/ 99211 h 168659"/>
              <a:gd name="connsiteX18" fmla="*/ 1260044 w 5317981"/>
              <a:gd name="connsiteY18" fmla="*/ 69448 h 168659"/>
              <a:gd name="connsiteX19" fmla="*/ 1389025 w 5317981"/>
              <a:gd name="connsiteY19" fmla="*/ 29763 h 168659"/>
              <a:gd name="connsiteX20" fmla="*/ 1418790 w 5317981"/>
              <a:gd name="connsiteY20" fmla="*/ 39684 h 168659"/>
              <a:gd name="connsiteX21" fmla="*/ 1428711 w 5317981"/>
              <a:gd name="connsiteY21" fmla="*/ 109132 h 168659"/>
              <a:gd name="connsiteX22" fmla="*/ 1537849 w 5317981"/>
              <a:gd name="connsiteY22" fmla="*/ 99211 h 168659"/>
              <a:gd name="connsiteX23" fmla="*/ 1597379 w 5317981"/>
              <a:gd name="connsiteY23" fmla="*/ 79369 h 168659"/>
              <a:gd name="connsiteX24" fmla="*/ 1726360 w 5317981"/>
              <a:gd name="connsiteY24" fmla="*/ 29763 h 168659"/>
              <a:gd name="connsiteX25" fmla="*/ 1815654 w 5317981"/>
              <a:gd name="connsiteY25" fmla="*/ 9921 h 168659"/>
              <a:gd name="connsiteX26" fmla="*/ 1825576 w 5317981"/>
              <a:gd name="connsiteY26" fmla="*/ 39684 h 168659"/>
              <a:gd name="connsiteX27" fmla="*/ 1835497 w 5317981"/>
              <a:gd name="connsiteY27" fmla="*/ 99211 h 168659"/>
              <a:gd name="connsiteX28" fmla="*/ 1885105 w 5317981"/>
              <a:gd name="connsiteY28" fmla="*/ 109132 h 168659"/>
              <a:gd name="connsiteX29" fmla="*/ 1914870 w 5317981"/>
              <a:gd name="connsiteY29" fmla="*/ 99211 h 168659"/>
              <a:gd name="connsiteX30" fmla="*/ 1954556 w 5317981"/>
              <a:gd name="connsiteY30" fmla="*/ 69448 h 168659"/>
              <a:gd name="connsiteX31" fmla="*/ 2053773 w 5317981"/>
              <a:gd name="connsiteY31" fmla="*/ 49606 h 168659"/>
              <a:gd name="connsiteX32" fmla="*/ 2103381 w 5317981"/>
              <a:gd name="connsiteY32" fmla="*/ 59527 h 168659"/>
              <a:gd name="connsiteX33" fmla="*/ 2113302 w 5317981"/>
              <a:gd name="connsiteY33" fmla="*/ 119054 h 168659"/>
              <a:gd name="connsiteX34" fmla="*/ 2152989 w 5317981"/>
              <a:gd name="connsiteY34" fmla="*/ 168659 h 168659"/>
              <a:gd name="connsiteX35" fmla="*/ 2351421 w 5317981"/>
              <a:gd name="connsiteY35" fmla="*/ 158738 h 168659"/>
              <a:gd name="connsiteX36" fmla="*/ 2539931 w 5317981"/>
              <a:gd name="connsiteY36" fmla="*/ 79369 h 168659"/>
              <a:gd name="connsiteX37" fmla="*/ 2639147 w 5317981"/>
              <a:gd name="connsiteY37" fmla="*/ 39684 h 168659"/>
              <a:gd name="connsiteX38" fmla="*/ 2629226 w 5317981"/>
              <a:gd name="connsiteY38" fmla="*/ 119054 h 168659"/>
              <a:gd name="connsiteX39" fmla="*/ 2718520 w 5317981"/>
              <a:gd name="connsiteY39" fmla="*/ 79369 h 168659"/>
              <a:gd name="connsiteX40" fmla="*/ 2778050 w 5317981"/>
              <a:gd name="connsiteY40" fmla="*/ 49606 h 168659"/>
              <a:gd name="connsiteX41" fmla="*/ 2877266 w 5317981"/>
              <a:gd name="connsiteY41" fmla="*/ 19842 h 168659"/>
              <a:gd name="connsiteX42" fmla="*/ 2966560 w 5317981"/>
              <a:gd name="connsiteY42" fmla="*/ 49606 h 168659"/>
              <a:gd name="connsiteX43" fmla="*/ 2976482 w 5317981"/>
              <a:gd name="connsiteY43" fmla="*/ 79369 h 168659"/>
              <a:gd name="connsiteX44" fmla="*/ 3095541 w 5317981"/>
              <a:gd name="connsiteY44" fmla="*/ 39684 h 168659"/>
              <a:gd name="connsiteX45" fmla="*/ 3145149 w 5317981"/>
              <a:gd name="connsiteY45" fmla="*/ 19842 h 168659"/>
              <a:gd name="connsiteX46" fmla="*/ 3184836 w 5317981"/>
              <a:gd name="connsiteY46" fmla="*/ 9921 h 168659"/>
              <a:gd name="connsiteX47" fmla="*/ 3214600 w 5317981"/>
              <a:gd name="connsiteY47" fmla="*/ 0 h 168659"/>
              <a:gd name="connsiteX48" fmla="*/ 3224522 w 5317981"/>
              <a:gd name="connsiteY48" fmla="*/ 99211 h 168659"/>
              <a:gd name="connsiteX49" fmla="*/ 3264208 w 5317981"/>
              <a:gd name="connsiteY49" fmla="*/ 89290 h 168659"/>
              <a:gd name="connsiteX50" fmla="*/ 3323738 w 5317981"/>
              <a:gd name="connsiteY50" fmla="*/ 69448 h 168659"/>
              <a:gd name="connsiteX51" fmla="*/ 3353503 w 5317981"/>
              <a:gd name="connsiteY51" fmla="*/ 49606 h 168659"/>
              <a:gd name="connsiteX52" fmla="*/ 3393189 w 5317981"/>
              <a:gd name="connsiteY52" fmla="*/ 29763 h 168659"/>
              <a:gd name="connsiteX53" fmla="*/ 3462641 w 5317981"/>
              <a:gd name="connsiteY53" fmla="*/ 39684 h 168659"/>
              <a:gd name="connsiteX54" fmla="*/ 3492405 w 5317981"/>
              <a:gd name="connsiteY54" fmla="*/ 138896 h 168659"/>
              <a:gd name="connsiteX55" fmla="*/ 3542013 w 5317981"/>
              <a:gd name="connsiteY55" fmla="*/ 148817 h 168659"/>
              <a:gd name="connsiteX56" fmla="*/ 3651151 w 5317981"/>
              <a:gd name="connsiteY56" fmla="*/ 119054 h 168659"/>
              <a:gd name="connsiteX57" fmla="*/ 3690837 w 5317981"/>
              <a:gd name="connsiteY57" fmla="*/ 99211 h 168659"/>
              <a:gd name="connsiteX58" fmla="*/ 3730524 w 5317981"/>
              <a:gd name="connsiteY58" fmla="*/ 69448 h 168659"/>
              <a:gd name="connsiteX59" fmla="*/ 3770210 w 5317981"/>
              <a:gd name="connsiteY59" fmla="*/ 59527 h 168659"/>
              <a:gd name="connsiteX60" fmla="*/ 3799975 w 5317981"/>
              <a:gd name="connsiteY60" fmla="*/ 99211 h 168659"/>
              <a:gd name="connsiteX61" fmla="*/ 3809897 w 5317981"/>
              <a:gd name="connsiteY61" fmla="*/ 128975 h 168659"/>
              <a:gd name="connsiteX62" fmla="*/ 3849583 w 5317981"/>
              <a:gd name="connsiteY62" fmla="*/ 148817 h 168659"/>
              <a:gd name="connsiteX63" fmla="*/ 3928956 w 5317981"/>
              <a:gd name="connsiteY63" fmla="*/ 119054 h 168659"/>
              <a:gd name="connsiteX64" fmla="*/ 3958721 w 5317981"/>
              <a:gd name="connsiteY64" fmla="*/ 69448 h 168659"/>
              <a:gd name="connsiteX65" fmla="*/ 4018250 w 5317981"/>
              <a:gd name="connsiteY65" fmla="*/ 19842 h 168659"/>
              <a:gd name="connsiteX66" fmla="*/ 4048015 w 5317981"/>
              <a:gd name="connsiteY66" fmla="*/ 39684 h 168659"/>
              <a:gd name="connsiteX67" fmla="*/ 4067859 w 5317981"/>
              <a:gd name="connsiteY67" fmla="*/ 109132 h 168659"/>
              <a:gd name="connsiteX68" fmla="*/ 4147231 w 5317981"/>
              <a:gd name="connsiteY68" fmla="*/ 138896 h 168659"/>
              <a:gd name="connsiteX69" fmla="*/ 4226604 w 5317981"/>
              <a:gd name="connsiteY69" fmla="*/ 119054 h 168659"/>
              <a:gd name="connsiteX70" fmla="*/ 4276212 w 5317981"/>
              <a:gd name="connsiteY70" fmla="*/ 69448 h 168659"/>
              <a:gd name="connsiteX71" fmla="*/ 4325820 w 5317981"/>
              <a:gd name="connsiteY71" fmla="*/ 39684 h 168659"/>
              <a:gd name="connsiteX72" fmla="*/ 4355585 w 5317981"/>
              <a:gd name="connsiteY72" fmla="*/ 19842 h 168659"/>
              <a:gd name="connsiteX73" fmla="*/ 4395272 w 5317981"/>
              <a:gd name="connsiteY73" fmla="*/ 29763 h 168659"/>
              <a:gd name="connsiteX74" fmla="*/ 4425036 w 5317981"/>
              <a:gd name="connsiteY74" fmla="*/ 59527 h 168659"/>
              <a:gd name="connsiteX75" fmla="*/ 4474644 w 5317981"/>
              <a:gd name="connsiteY75" fmla="*/ 119054 h 168659"/>
              <a:gd name="connsiteX76" fmla="*/ 4534174 w 5317981"/>
              <a:gd name="connsiteY76" fmla="*/ 128975 h 168659"/>
              <a:gd name="connsiteX77" fmla="*/ 4613547 w 5317981"/>
              <a:gd name="connsiteY77" fmla="*/ 89290 h 168659"/>
              <a:gd name="connsiteX78" fmla="*/ 4653233 w 5317981"/>
              <a:gd name="connsiteY78" fmla="*/ 59527 h 168659"/>
              <a:gd name="connsiteX79" fmla="*/ 4673076 w 5317981"/>
              <a:gd name="connsiteY79" fmla="*/ 39684 h 168659"/>
              <a:gd name="connsiteX80" fmla="*/ 4712763 w 5317981"/>
              <a:gd name="connsiteY80" fmla="*/ 29763 h 168659"/>
              <a:gd name="connsiteX81" fmla="*/ 4762371 w 5317981"/>
              <a:gd name="connsiteY81" fmla="*/ 49606 h 168659"/>
              <a:gd name="connsiteX82" fmla="*/ 4821901 w 5317981"/>
              <a:gd name="connsiteY82" fmla="*/ 99211 h 168659"/>
              <a:gd name="connsiteX83" fmla="*/ 4881430 w 5317981"/>
              <a:gd name="connsiteY83" fmla="*/ 89290 h 168659"/>
              <a:gd name="connsiteX84" fmla="*/ 4911195 w 5317981"/>
              <a:gd name="connsiteY84" fmla="*/ 69448 h 168659"/>
              <a:gd name="connsiteX85" fmla="*/ 4950881 w 5317981"/>
              <a:gd name="connsiteY85" fmla="*/ 59527 h 168659"/>
              <a:gd name="connsiteX86" fmla="*/ 5000489 w 5317981"/>
              <a:gd name="connsiteY86" fmla="*/ 69448 h 168659"/>
              <a:gd name="connsiteX87" fmla="*/ 5020333 w 5317981"/>
              <a:gd name="connsiteY87" fmla="*/ 89290 h 168659"/>
              <a:gd name="connsiteX88" fmla="*/ 5109627 w 5317981"/>
              <a:gd name="connsiteY88" fmla="*/ 69448 h 168659"/>
              <a:gd name="connsiteX89" fmla="*/ 5189000 w 5317981"/>
              <a:gd name="connsiteY89" fmla="*/ 0 h 168659"/>
              <a:gd name="connsiteX90" fmla="*/ 5218765 w 5317981"/>
              <a:gd name="connsiteY90" fmla="*/ 39684 h 168659"/>
              <a:gd name="connsiteX91" fmla="*/ 5248530 w 5317981"/>
              <a:gd name="connsiteY91" fmla="*/ 99211 h 168659"/>
              <a:gd name="connsiteX92" fmla="*/ 5288216 w 5317981"/>
              <a:gd name="connsiteY92" fmla="*/ 89290 h 168659"/>
              <a:gd name="connsiteX93" fmla="*/ 5317981 w 5317981"/>
              <a:gd name="connsiteY93" fmla="*/ 99211 h 16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17981" h="168659">
                <a:moveTo>
                  <a:pt x="0" y="49606"/>
                </a:moveTo>
                <a:cubicBezTo>
                  <a:pt x="16536" y="59527"/>
                  <a:pt x="30381" y="77890"/>
                  <a:pt x="49608" y="79369"/>
                </a:cubicBezTo>
                <a:cubicBezTo>
                  <a:pt x="84013" y="82015"/>
                  <a:pt x="144309" y="52149"/>
                  <a:pt x="178589" y="39684"/>
                </a:cubicBezTo>
                <a:cubicBezTo>
                  <a:pt x="198246" y="32536"/>
                  <a:pt x="238119" y="19842"/>
                  <a:pt x="238119" y="19842"/>
                </a:cubicBezTo>
                <a:cubicBezTo>
                  <a:pt x="234812" y="36377"/>
                  <a:pt x="231855" y="52987"/>
                  <a:pt x="228197" y="69448"/>
                </a:cubicBezTo>
                <a:cubicBezTo>
                  <a:pt x="225239" y="82758"/>
                  <a:pt x="207367" y="100951"/>
                  <a:pt x="218275" y="109132"/>
                </a:cubicBezTo>
                <a:cubicBezTo>
                  <a:pt x="231766" y="119250"/>
                  <a:pt x="251216" y="101775"/>
                  <a:pt x="267883" y="99211"/>
                </a:cubicBezTo>
                <a:cubicBezTo>
                  <a:pt x="294237" y="95157"/>
                  <a:pt x="320798" y="92597"/>
                  <a:pt x="347256" y="89290"/>
                </a:cubicBezTo>
                <a:cubicBezTo>
                  <a:pt x="367099" y="82676"/>
                  <a:pt x="388077" y="78802"/>
                  <a:pt x="406786" y="69448"/>
                </a:cubicBezTo>
                <a:cubicBezTo>
                  <a:pt x="428117" y="58783"/>
                  <a:pt x="444396" y="39157"/>
                  <a:pt x="466316" y="29763"/>
                </a:cubicBezTo>
                <a:cubicBezTo>
                  <a:pt x="491383" y="19021"/>
                  <a:pt x="545688" y="9921"/>
                  <a:pt x="545688" y="9921"/>
                </a:cubicBezTo>
                <a:cubicBezTo>
                  <a:pt x="558917" y="13228"/>
                  <a:pt x="578752" y="7922"/>
                  <a:pt x="585375" y="19842"/>
                </a:cubicBezTo>
                <a:cubicBezTo>
                  <a:pt x="598324" y="43149"/>
                  <a:pt x="570789" y="88709"/>
                  <a:pt x="595296" y="99211"/>
                </a:cubicBezTo>
                <a:cubicBezTo>
                  <a:pt x="635279" y="116346"/>
                  <a:pt x="681283" y="85983"/>
                  <a:pt x="724277" y="79369"/>
                </a:cubicBezTo>
                <a:cubicBezTo>
                  <a:pt x="744120" y="66141"/>
                  <a:pt x="761793" y="48856"/>
                  <a:pt x="783807" y="39684"/>
                </a:cubicBezTo>
                <a:cubicBezTo>
                  <a:pt x="796068" y="34576"/>
                  <a:pt x="920885" y="20070"/>
                  <a:pt x="922709" y="19842"/>
                </a:cubicBezTo>
                <a:cubicBezTo>
                  <a:pt x="988701" y="41838"/>
                  <a:pt x="919571" y="9496"/>
                  <a:pt x="962396" y="69448"/>
                </a:cubicBezTo>
                <a:cubicBezTo>
                  <a:pt x="972007" y="82903"/>
                  <a:pt x="988853" y="89290"/>
                  <a:pt x="1002082" y="99211"/>
                </a:cubicBezTo>
                <a:cubicBezTo>
                  <a:pt x="1088069" y="89290"/>
                  <a:pt x="1176816" y="93226"/>
                  <a:pt x="1260044" y="69448"/>
                </a:cubicBezTo>
                <a:cubicBezTo>
                  <a:pt x="1349607" y="43860"/>
                  <a:pt x="1306654" y="57220"/>
                  <a:pt x="1389025" y="29763"/>
                </a:cubicBezTo>
                <a:cubicBezTo>
                  <a:pt x="1398947" y="33070"/>
                  <a:pt x="1414113" y="30330"/>
                  <a:pt x="1418790" y="39684"/>
                </a:cubicBezTo>
                <a:cubicBezTo>
                  <a:pt x="1429248" y="60599"/>
                  <a:pt x="1407795" y="98675"/>
                  <a:pt x="1428711" y="109132"/>
                </a:cubicBezTo>
                <a:cubicBezTo>
                  <a:pt x="1461384" y="125468"/>
                  <a:pt x="1501470" y="102518"/>
                  <a:pt x="1537849" y="99211"/>
                </a:cubicBezTo>
                <a:cubicBezTo>
                  <a:pt x="1557692" y="92597"/>
                  <a:pt x="1577752" y="86600"/>
                  <a:pt x="1597379" y="79369"/>
                </a:cubicBezTo>
                <a:cubicBezTo>
                  <a:pt x="1640603" y="63445"/>
                  <a:pt x="1680923" y="37335"/>
                  <a:pt x="1726360" y="29763"/>
                </a:cubicBezTo>
                <a:cubicBezTo>
                  <a:pt x="1796205" y="18123"/>
                  <a:pt x="1766805" y="26203"/>
                  <a:pt x="1815654" y="9921"/>
                </a:cubicBezTo>
                <a:cubicBezTo>
                  <a:pt x="1818961" y="19842"/>
                  <a:pt x="1823307" y="29475"/>
                  <a:pt x="1825576" y="39684"/>
                </a:cubicBezTo>
                <a:cubicBezTo>
                  <a:pt x="1829940" y="59321"/>
                  <a:pt x="1822405" y="83938"/>
                  <a:pt x="1835497" y="99211"/>
                </a:cubicBezTo>
                <a:cubicBezTo>
                  <a:pt x="1846472" y="112014"/>
                  <a:pt x="1868569" y="105825"/>
                  <a:pt x="1885105" y="109132"/>
                </a:cubicBezTo>
                <a:cubicBezTo>
                  <a:pt x="1895027" y="105825"/>
                  <a:pt x="1905790" y="104400"/>
                  <a:pt x="1914870" y="99211"/>
                </a:cubicBezTo>
                <a:cubicBezTo>
                  <a:pt x="1929227" y="91007"/>
                  <a:pt x="1938984" y="75009"/>
                  <a:pt x="1954556" y="69448"/>
                </a:cubicBezTo>
                <a:cubicBezTo>
                  <a:pt x="1986319" y="58105"/>
                  <a:pt x="2053773" y="49606"/>
                  <a:pt x="2053773" y="49606"/>
                </a:cubicBezTo>
                <a:cubicBezTo>
                  <a:pt x="2070309" y="52913"/>
                  <a:pt x="2092406" y="46724"/>
                  <a:pt x="2103381" y="59527"/>
                </a:cubicBezTo>
                <a:cubicBezTo>
                  <a:pt x="2116473" y="74800"/>
                  <a:pt x="2104978" y="100741"/>
                  <a:pt x="2113302" y="119054"/>
                </a:cubicBezTo>
                <a:cubicBezTo>
                  <a:pt x="2122065" y="138332"/>
                  <a:pt x="2139760" y="152124"/>
                  <a:pt x="2152989" y="168659"/>
                </a:cubicBezTo>
                <a:cubicBezTo>
                  <a:pt x="2219133" y="165352"/>
                  <a:pt x="2286890" y="173629"/>
                  <a:pt x="2351421" y="158738"/>
                </a:cubicBezTo>
                <a:cubicBezTo>
                  <a:pt x="2417854" y="143408"/>
                  <a:pt x="2477140" y="105933"/>
                  <a:pt x="2539931" y="79369"/>
                </a:cubicBezTo>
                <a:cubicBezTo>
                  <a:pt x="2623834" y="43873"/>
                  <a:pt x="2583479" y="58241"/>
                  <a:pt x="2639147" y="39684"/>
                </a:cubicBezTo>
                <a:cubicBezTo>
                  <a:pt x="2635840" y="66141"/>
                  <a:pt x="2605378" y="107131"/>
                  <a:pt x="2629226" y="119054"/>
                </a:cubicBezTo>
                <a:cubicBezTo>
                  <a:pt x="2658359" y="133620"/>
                  <a:pt x="2689004" y="93143"/>
                  <a:pt x="2718520" y="79369"/>
                </a:cubicBezTo>
                <a:cubicBezTo>
                  <a:pt x="2738624" y="69988"/>
                  <a:pt x="2757571" y="58138"/>
                  <a:pt x="2778050" y="49606"/>
                </a:cubicBezTo>
                <a:cubicBezTo>
                  <a:pt x="2814290" y="34506"/>
                  <a:pt x="2840903" y="28932"/>
                  <a:pt x="2877266" y="19842"/>
                </a:cubicBezTo>
                <a:cubicBezTo>
                  <a:pt x="2916190" y="25402"/>
                  <a:pt x="2946096" y="15500"/>
                  <a:pt x="2966560" y="49606"/>
                </a:cubicBezTo>
                <a:cubicBezTo>
                  <a:pt x="2971941" y="58573"/>
                  <a:pt x="2973175" y="69448"/>
                  <a:pt x="2976482" y="79369"/>
                </a:cubicBezTo>
                <a:lnTo>
                  <a:pt x="3095541" y="39684"/>
                </a:lnTo>
                <a:cubicBezTo>
                  <a:pt x="3112335" y="33757"/>
                  <a:pt x="3128253" y="25474"/>
                  <a:pt x="3145149" y="19842"/>
                </a:cubicBezTo>
                <a:cubicBezTo>
                  <a:pt x="3158085" y="15530"/>
                  <a:pt x="3171725" y="13667"/>
                  <a:pt x="3184836" y="9921"/>
                </a:cubicBezTo>
                <a:cubicBezTo>
                  <a:pt x="3194892" y="7048"/>
                  <a:pt x="3204679" y="3307"/>
                  <a:pt x="3214600" y="0"/>
                </a:cubicBezTo>
                <a:cubicBezTo>
                  <a:pt x="3217907" y="33070"/>
                  <a:pt x="3208381" y="70158"/>
                  <a:pt x="3224522" y="99211"/>
                </a:cubicBezTo>
                <a:cubicBezTo>
                  <a:pt x="3231144" y="111131"/>
                  <a:pt x="3251147" y="93208"/>
                  <a:pt x="3264208" y="89290"/>
                </a:cubicBezTo>
                <a:cubicBezTo>
                  <a:pt x="3284243" y="83280"/>
                  <a:pt x="3304624" y="77943"/>
                  <a:pt x="3323738" y="69448"/>
                </a:cubicBezTo>
                <a:cubicBezTo>
                  <a:pt x="3334635" y="64605"/>
                  <a:pt x="3343150" y="55522"/>
                  <a:pt x="3353503" y="49606"/>
                </a:cubicBezTo>
                <a:cubicBezTo>
                  <a:pt x="3366345" y="42268"/>
                  <a:pt x="3379960" y="36377"/>
                  <a:pt x="3393189" y="29763"/>
                </a:cubicBezTo>
                <a:cubicBezTo>
                  <a:pt x="3416340" y="33070"/>
                  <a:pt x="3446104" y="23148"/>
                  <a:pt x="3462641" y="39684"/>
                </a:cubicBezTo>
                <a:cubicBezTo>
                  <a:pt x="3497326" y="74367"/>
                  <a:pt x="3447823" y="113421"/>
                  <a:pt x="3492405" y="138896"/>
                </a:cubicBezTo>
                <a:cubicBezTo>
                  <a:pt x="3507047" y="147262"/>
                  <a:pt x="3525477" y="145510"/>
                  <a:pt x="3542013" y="148817"/>
                </a:cubicBezTo>
                <a:cubicBezTo>
                  <a:pt x="3606766" y="138026"/>
                  <a:pt x="3593793" y="144546"/>
                  <a:pt x="3651151" y="119054"/>
                </a:cubicBezTo>
                <a:cubicBezTo>
                  <a:pt x="3664666" y="113047"/>
                  <a:pt x="3678295" y="107049"/>
                  <a:pt x="3690837" y="99211"/>
                </a:cubicBezTo>
                <a:cubicBezTo>
                  <a:pt x="3704859" y="90447"/>
                  <a:pt x="3715734" y="76843"/>
                  <a:pt x="3730524" y="69448"/>
                </a:cubicBezTo>
                <a:cubicBezTo>
                  <a:pt x="3742720" y="63350"/>
                  <a:pt x="3756981" y="62834"/>
                  <a:pt x="3770210" y="59527"/>
                </a:cubicBezTo>
                <a:cubicBezTo>
                  <a:pt x="3780132" y="72755"/>
                  <a:pt x="3791771" y="84854"/>
                  <a:pt x="3799975" y="99211"/>
                </a:cubicBezTo>
                <a:cubicBezTo>
                  <a:pt x="3805164" y="108291"/>
                  <a:pt x="3802502" y="121580"/>
                  <a:pt x="3809897" y="128975"/>
                </a:cubicBezTo>
                <a:cubicBezTo>
                  <a:pt x="3820355" y="139433"/>
                  <a:pt x="3836354" y="142203"/>
                  <a:pt x="3849583" y="148817"/>
                </a:cubicBezTo>
                <a:cubicBezTo>
                  <a:pt x="3865698" y="143446"/>
                  <a:pt x="3921655" y="125442"/>
                  <a:pt x="3928956" y="119054"/>
                </a:cubicBezTo>
                <a:cubicBezTo>
                  <a:pt x="3943469" y="106356"/>
                  <a:pt x="3947151" y="84875"/>
                  <a:pt x="3958721" y="69448"/>
                </a:cubicBezTo>
                <a:cubicBezTo>
                  <a:pt x="3977820" y="43984"/>
                  <a:pt x="3993041" y="36647"/>
                  <a:pt x="4018250" y="19842"/>
                </a:cubicBezTo>
                <a:cubicBezTo>
                  <a:pt x="4028172" y="26456"/>
                  <a:pt x="4040566" y="30373"/>
                  <a:pt x="4048015" y="39684"/>
                </a:cubicBezTo>
                <a:cubicBezTo>
                  <a:pt x="4058162" y="52367"/>
                  <a:pt x="4060729" y="98437"/>
                  <a:pt x="4067859" y="109132"/>
                </a:cubicBezTo>
                <a:cubicBezTo>
                  <a:pt x="4083582" y="132715"/>
                  <a:pt x="4125632" y="134576"/>
                  <a:pt x="4147231" y="138896"/>
                </a:cubicBezTo>
                <a:cubicBezTo>
                  <a:pt x="4173689" y="132282"/>
                  <a:pt x="4202592" y="131983"/>
                  <a:pt x="4226604" y="119054"/>
                </a:cubicBezTo>
                <a:cubicBezTo>
                  <a:pt x="4247194" y="107968"/>
                  <a:pt x="4257951" y="84056"/>
                  <a:pt x="4276212" y="69448"/>
                </a:cubicBezTo>
                <a:cubicBezTo>
                  <a:pt x="4291270" y="57402"/>
                  <a:pt x="4309467" y="49904"/>
                  <a:pt x="4325820" y="39684"/>
                </a:cubicBezTo>
                <a:cubicBezTo>
                  <a:pt x="4335932" y="33364"/>
                  <a:pt x="4345663" y="26456"/>
                  <a:pt x="4355585" y="19842"/>
                </a:cubicBezTo>
                <a:cubicBezTo>
                  <a:pt x="4368814" y="23149"/>
                  <a:pt x="4383432" y="22998"/>
                  <a:pt x="4395272" y="29763"/>
                </a:cubicBezTo>
                <a:cubicBezTo>
                  <a:pt x="4407454" y="36724"/>
                  <a:pt x="4415714" y="49040"/>
                  <a:pt x="4425036" y="59527"/>
                </a:cubicBezTo>
                <a:cubicBezTo>
                  <a:pt x="4442196" y="78832"/>
                  <a:pt x="4452852" y="105187"/>
                  <a:pt x="4474644" y="119054"/>
                </a:cubicBezTo>
                <a:cubicBezTo>
                  <a:pt x="4491616" y="129854"/>
                  <a:pt x="4514331" y="125668"/>
                  <a:pt x="4534174" y="128975"/>
                </a:cubicBezTo>
                <a:cubicBezTo>
                  <a:pt x="4584762" y="108740"/>
                  <a:pt x="4575720" y="116308"/>
                  <a:pt x="4613547" y="89290"/>
                </a:cubicBezTo>
                <a:cubicBezTo>
                  <a:pt x="4627003" y="79679"/>
                  <a:pt x="4640530" y="70113"/>
                  <a:pt x="4653233" y="59527"/>
                </a:cubicBezTo>
                <a:cubicBezTo>
                  <a:pt x="4660419" y="53539"/>
                  <a:pt x="4664709" y="43867"/>
                  <a:pt x="4673076" y="39684"/>
                </a:cubicBezTo>
                <a:cubicBezTo>
                  <a:pt x="4685273" y="33586"/>
                  <a:pt x="4699534" y="33070"/>
                  <a:pt x="4712763" y="29763"/>
                </a:cubicBezTo>
                <a:cubicBezTo>
                  <a:pt x="4729299" y="36377"/>
                  <a:pt x="4746441" y="41641"/>
                  <a:pt x="4762371" y="49606"/>
                </a:cubicBezTo>
                <a:cubicBezTo>
                  <a:pt x="4789998" y="63419"/>
                  <a:pt x="4799957" y="77268"/>
                  <a:pt x="4821901" y="99211"/>
                </a:cubicBezTo>
                <a:cubicBezTo>
                  <a:pt x="4841744" y="95904"/>
                  <a:pt x="4862346" y="95651"/>
                  <a:pt x="4881430" y="89290"/>
                </a:cubicBezTo>
                <a:cubicBezTo>
                  <a:pt x="4892742" y="85519"/>
                  <a:pt x="4900235" y="74145"/>
                  <a:pt x="4911195" y="69448"/>
                </a:cubicBezTo>
                <a:cubicBezTo>
                  <a:pt x="4923728" y="64077"/>
                  <a:pt x="4937652" y="62834"/>
                  <a:pt x="4950881" y="59527"/>
                </a:cubicBezTo>
                <a:cubicBezTo>
                  <a:pt x="4967417" y="62834"/>
                  <a:pt x="4984989" y="62806"/>
                  <a:pt x="5000489" y="69448"/>
                </a:cubicBezTo>
                <a:cubicBezTo>
                  <a:pt x="5009087" y="73133"/>
                  <a:pt x="5010979" y="89290"/>
                  <a:pt x="5020333" y="89290"/>
                </a:cubicBezTo>
                <a:cubicBezTo>
                  <a:pt x="5050824" y="89290"/>
                  <a:pt x="5079862" y="76062"/>
                  <a:pt x="5109627" y="69448"/>
                </a:cubicBezTo>
                <a:cubicBezTo>
                  <a:pt x="5122263" y="56813"/>
                  <a:pt x="5176886" y="0"/>
                  <a:pt x="5189000" y="0"/>
                </a:cubicBezTo>
                <a:cubicBezTo>
                  <a:pt x="5205535" y="0"/>
                  <a:pt x="5208843" y="26456"/>
                  <a:pt x="5218765" y="39684"/>
                </a:cubicBezTo>
                <a:cubicBezTo>
                  <a:pt x="5221612" y="51072"/>
                  <a:pt x="5225453" y="95365"/>
                  <a:pt x="5248530" y="99211"/>
                </a:cubicBezTo>
                <a:cubicBezTo>
                  <a:pt x="5261980" y="101453"/>
                  <a:pt x="5274987" y="92597"/>
                  <a:pt x="5288216" y="89290"/>
                </a:cubicBezTo>
                <a:lnTo>
                  <a:pt x="5317981" y="99211"/>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1598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Graphical Data Analysis</a:t>
            </a:r>
            <a:endParaRPr lang="en-US" dirty="0"/>
          </a:p>
        </p:txBody>
      </p:sp>
      <p:sp>
        <p:nvSpPr>
          <p:cNvPr id="3" name="Content Placeholder 2"/>
          <p:cNvSpPr>
            <a:spLocks noGrp="1"/>
          </p:cNvSpPr>
          <p:nvPr>
            <p:ph idx="1"/>
          </p:nvPr>
        </p:nvSpPr>
        <p:spPr/>
        <p:txBody>
          <a:bodyPr/>
          <a:lstStyle/>
          <a:p>
            <a:r>
              <a:rPr lang="en-US" dirty="0" smtClean="0"/>
              <a:t>Always plot your data before doing anything else</a:t>
            </a:r>
          </a:p>
          <a:p>
            <a:r>
              <a:rPr lang="en-US" dirty="0" smtClean="0"/>
              <a:t>Always label your plots clearly</a:t>
            </a:r>
          </a:p>
          <a:p>
            <a:r>
              <a:rPr lang="en-US" dirty="0" smtClean="0"/>
              <a:t>Look at the pictures in H&amp;H </a:t>
            </a:r>
            <a:r>
              <a:rPr lang="en-US" dirty="0" err="1" smtClean="0"/>
              <a:t>Ch</a:t>
            </a:r>
            <a:r>
              <a:rPr lang="en-US" dirty="0" smtClean="0"/>
              <a:t> 2</a:t>
            </a:r>
            <a:endParaRPr lang="en-US" dirty="0"/>
          </a:p>
        </p:txBody>
      </p:sp>
      <p:sp>
        <p:nvSpPr>
          <p:cNvPr id="4" name="Slide Number Placeholder 3"/>
          <p:cNvSpPr>
            <a:spLocks noGrp="1"/>
          </p:cNvSpPr>
          <p:nvPr>
            <p:ph type="sldNum" sz="quarter" idx="12"/>
          </p:nvPr>
        </p:nvSpPr>
        <p:spPr/>
        <p:txBody>
          <a:bodyPr/>
          <a:lstStyle/>
          <a:p>
            <a:fld id="{BB6751D2-F9AA-3046-8590-410BE7667870}" type="slidenum">
              <a:rPr lang="en-US" smtClean="0"/>
              <a:t>6</a:t>
            </a:fld>
            <a:endParaRPr lang="en-US"/>
          </a:p>
        </p:txBody>
      </p:sp>
    </p:spTree>
    <p:extLst>
      <p:ext uri="{BB962C8B-B14F-4D97-AF65-F5344CB8AC3E}">
        <p14:creationId xmlns:p14="http://schemas.microsoft.com/office/powerpoint/2010/main" val="41429051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 confidence is from 0.025 to 0.975.</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60</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spTree>
    <p:extLst>
      <p:ext uri="{BB962C8B-B14F-4D97-AF65-F5344CB8AC3E}">
        <p14:creationId xmlns:p14="http://schemas.microsoft.com/office/powerpoint/2010/main" val="1615121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61</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Tree>
    <p:extLst>
      <p:ext uri="{BB962C8B-B14F-4D97-AF65-F5344CB8AC3E}">
        <p14:creationId xmlns:p14="http://schemas.microsoft.com/office/powerpoint/2010/main" val="295807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62</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3581400" y="3124200"/>
            <a:ext cx="3733800" cy="9906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105400" y="4191000"/>
            <a:ext cx="2057400" cy="923330"/>
          </a:xfrm>
          <a:prstGeom prst="rect">
            <a:avLst/>
          </a:prstGeom>
          <a:solidFill>
            <a:schemeClr val="accent6">
              <a:lumMod val="40000"/>
              <a:lumOff val="60000"/>
            </a:schemeClr>
          </a:solidFill>
        </p:spPr>
        <p:txBody>
          <a:bodyPr wrap="square" rtlCol="0">
            <a:spAutoFit/>
          </a:bodyPr>
          <a:lstStyle/>
          <a:p>
            <a:r>
              <a:rPr lang="en-US" dirty="0" smtClean="0"/>
              <a:t>1. Our confidence intervals are not symmetric.</a:t>
            </a:r>
            <a:endParaRPr lang="en-US" dirty="0"/>
          </a:p>
        </p:txBody>
      </p:sp>
    </p:spTree>
    <p:extLst>
      <p:ext uri="{BB962C8B-B14F-4D97-AF65-F5344CB8AC3E}">
        <p14:creationId xmlns:p14="http://schemas.microsoft.com/office/powerpoint/2010/main" val="2306319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63</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1752600" y="1676400"/>
            <a:ext cx="2286000" cy="45720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0" y="5029200"/>
            <a:ext cx="2895600" cy="923330"/>
          </a:xfrm>
          <a:prstGeom prst="rect">
            <a:avLst/>
          </a:prstGeom>
          <a:solidFill>
            <a:schemeClr val="accent6">
              <a:lumMod val="40000"/>
              <a:lumOff val="60000"/>
            </a:schemeClr>
          </a:solidFill>
        </p:spPr>
        <p:txBody>
          <a:bodyPr wrap="square" rtlCol="0">
            <a:spAutoFit/>
          </a:bodyPr>
          <a:lstStyle/>
          <a:p>
            <a:r>
              <a:rPr lang="en-US" dirty="0" smtClean="0"/>
              <a:t>2. We would write the same confidence intervals for 90 or 95%.</a:t>
            </a:r>
            <a:endParaRPr lang="en-US" dirty="0"/>
          </a:p>
        </p:txBody>
      </p:sp>
    </p:spTree>
    <p:extLst>
      <p:ext uri="{BB962C8B-B14F-4D97-AF65-F5344CB8AC3E}">
        <p14:creationId xmlns:p14="http://schemas.microsoft.com/office/powerpoint/2010/main" val="222690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things should we notice about this graph?</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64</a:t>
            </a:fld>
            <a:endParaRPr lang="en-US"/>
          </a:p>
        </p:txBody>
      </p:sp>
      <p:pic>
        <p:nvPicPr>
          <p:cNvPr id="4" name="Picture 3" descr="Snowdepth_class_2017_cdf_with95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114032" cy="5334000"/>
          </a:xfrm>
          <a:prstGeom prst="rect">
            <a:avLst/>
          </a:prstGeom>
        </p:spPr>
      </p:pic>
      <p:cxnSp>
        <p:nvCxnSpPr>
          <p:cNvPr id="5" name="Straight Arrow Connector 4"/>
          <p:cNvCxnSpPr/>
          <p:nvPr/>
        </p:nvCxnSpPr>
        <p:spPr>
          <a:xfrm>
            <a:off x="2362200" y="2057400"/>
            <a:ext cx="0" cy="39624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352800" y="1905000"/>
            <a:ext cx="0" cy="419100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2590800"/>
            <a:ext cx="762000" cy="369332"/>
          </a:xfrm>
          <a:prstGeom prst="rect">
            <a:avLst/>
          </a:prstGeom>
          <a:noFill/>
        </p:spPr>
        <p:txBody>
          <a:bodyPr wrap="square" rtlCol="0">
            <a:spAutoFit/>
          </a:bodyPr>
          <a:lstStyle/>
          <a:p>
            <a:r>
              <a:rPr lang="en-US" dirty="0" smtClean="0"/>
              <a:t>90%</a:t>
            </a:r>
            <a:endParaRPr lang="en-US" dirty="0"/>
          </a:p>
        </p:txBody>
      </p:sp>
      <p:sp>
        <p:nvSpPr>
          <p:cNvPr id="12" name="TextBox 11"/>
          <p:cNvSpPr txBox="1"/>
          <p:nvPr/>
        </p:nvSpPr>
        <p:spPr>
          <a:xfrm>
            <a:off x="3352800" y="2209800"/>
            <a:ext cx="762000" cy="369332"/>
          </a:xfrm>
          <a:prstGeom prst="rect">
            <a:avLst/>
          </a:prstGeom>
          <a:noFill/>
        </p:spPr>
        <p:txBody>
          <a:bodyPr wrap="square" rtlCol="0">
            <a:spAutoFit/>
          </a:bodyPr>
          <a:lstStyle/>
          <a:p>
            <a:r>
              <a:rPr lang="en-US" dirty="0" smtClean="0"/>
              <a:t>95%</a:t>
            </a:r>
            <a:endParaRPr lang="en-US" dirty="0"/>
          </a:p>
        </p:txBody>
      </p:sp>
      <p:cxnSp>
        <p:nvCxnSpPr>
          <p:cNvPr id="10" name="Straight Arrow Connector 9"/>
          <p:cNvCxnSpPr/>
          <p:nvPr/>
        </p:nvCxnSpPr>
        <p:spPr>
          <a:xfrm>
            <a:off x="1905000" y="3733800"/>
            <a:ext cx="5562600" cy="0"/>
          </a:xfrm>
          <a:prstGeom prst="straightConnector1">
            <a:avLst/>
          </a:prstGeom>
          <a:ln w="38100" cmpd="sng">
            <a:solidFill>
              <a:schemeClr val="tx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57600" y="3352800"/>
            <a:ext cx="3200400" cy="369332"/>
          </a:xfrm>
          <a:prstGeom prst="rect">
            <a:avLst/>
          </a:prstGeom>
          <a:noFill/>
        </p:spPr>
        <p:txBody>
          <a:bodyPr wrap="square" rtlCol="0">
            <a:spAutoFit/>
          </a:bodyPr>
          <a:lstStyle/>
          <a:p>
            <a:r>
              <a:rPr lang="en-US" dirty="0" smtClean="0"/>
              <a:t>15 to 20 cm (17 + 3 or -2 cm)</a:t>
            </a:r>
            <a:endParaRPr lang="en-US" dirty="0"/>
          </a:p>
        </p:txBody>
      </p:sp>
      <p:sp>
        <p:nvSpPr>
          <p:cNvPr id="7" name="Oval 6"/>
          <p:cNvSpPr/>
          <p:nvPr/>
        </p:nvSpPr>
        <p:spPr>
          <a:xfrm>
            <a:off x="1752600" y="1676400"/>
            <a:ext cx="2286000" cy="4572000"/>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86200" y="5029200"/>
            <a:ext cx="3048000" cy="646331"/>
          </a:xfrm>
          <a:prstGeom prst="rect">
            <a:avLst/>
          </a:prstGeom>
          <a:solidFill>
            <a:schemeClr val="accent6">
              <a:lumMod val="40000"/>
              <a:lumOff val="60000"/>
            </a:schemeClr>
          </a:solidFill>
        </p:spPr>
        <p:txBody>
          <a:bodyPr wrap="square" rtlCol="0">
            <a:spAutoFit/>
          </a:bodyPr>
          <a:lstStyle/>
          <a:p>
            <a:r>
              <a:rPr lang="en-US" dirty="0" smtClean="0"/>
              <a:t>2. Our sample size does not resolve better than 90%.</a:t>
            </a:r>
            <a:endParaRPr lang="en-US" dirty="0"/>
          </a:p>
        </p:txBody>
      </p:sp>
    </p:spTree>
    <p:extLst>
      <p:ext uri="{BB962C8B-B14F-4D97-AF65-F5344CB8AC3E}">
        <p14:creationId xmlns:p14="http://schemas.microsoft.com/office/powerpoint/2010/main" val="2888395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65</a:t>
            </a:fld>
            <a:endParaRPr lang="en-US"/>
          </a:p>
        </p:txBody>
      </p:sp>
      <p:pic>
        <p:nvPicPr>
          <p:cNvPr id="4" name="Picture 3" descr="confidence-snow-Sept2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5524500"/>
          </a:xfrm>
          <a:prstGeom prst="rect">
            <a:avLst/>
          </a:prstGeom>
        </p:spPr>
      </p:pic>
      <p:sp>
        <p:nvSpPr>
          <p:cNvPr id="5" name="TextBox 4"/>
          <p:cNvSpPr txBox="1"/>
          <p:nvPr/>
        </p:nvSpPr>
        <p:spPr>
          <a:xfrm>
            <a:off x="2971800" y="1524000"/>
            <a:ext cx="5943600" cy="1569660"/>
          </a:xfrm>
          <a:prstGeom prst="rect">
            <a:avLst/>
          </a:prstGeom>
          <a:solidFill>
            <a:srgbClr val="C0504D"/>
          </a:solidFill>
        </p:spPr>
        <p:txBody>
          <a:bodyPr wrap="square" rtlCol="0">
            <a:spAutoFit/>
          </a:bodyPr>
          <a:lstStyle/>
          <a:p>
            <a:r>
              <a:rPr lang="en-US" sz="2400" dirty="0" smtClean="0"/>
              <a:t>Do our collection of individual guesses on the certainty correspond to the confidence derived from our group’s collection of guesses for the true value?</a:t>
            </a:r>
            <a:endParaRPr lang="en-US" sz="2400" dirty="0"/>
          </a:p>
        </p:txBody>
      </p:sp>
    </p:spTree>
    <p:extLst>
      <p:ext uri="{BB962C8B-B14F-4D97-AF65-F5344CB8AC3E}">
        <p14:creationId xmlns:p14="http://schemas.microsoft.com/office/powerpoint/2010/main" val="4182868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dirty="0" smtClean="0"/>
              <a:t>2019 Results: Most people said 2 cm, which agrees with the results from the distribution</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66</a:t>
            </a:fld>
            <a:endParaRPr lang="en-US"/>
          </a:p>
        </p:txBody>
      </p:sp>
      <p:pic>
        <p:nvPicPr>
          <p:cNvPr id="4" name="Picture 3" descr="how-precisely-with-plusminus-what-certainty-do-i-know-this-snow-depth.png"/>
          <p:cNvPicPr>
            <a:picLocks noChangeAspect="1"/>
          </p:cNvPicPr>
          <p:nvPr/>
        </p:nvPicPr>
        <p:blipFill rotWithShape="1">
          <a:blip r:embed="rId2">
            <a:extLst>
              <a:ext uri="{28A0092B-C50C-407E-A947-70E740481C1C}">
                <a14:useLocalDpi xmlns:a14="http://schemas.microsoft.com/office/drawing/2010/main" val="0"/>
              </a:ext>
            </a:extLst>
          </a:blip>
          <a:srcRect t="15767"/>
          <a:stretch/>
        </p:blipFill>
        <p:spPr>
          <a:xfrm>
            <a:off x="0" y="2529313"/>
            <a:ext cx="9144000" cy="4328687"/>
          </a:xfrm>
          <a:prstGeom prst="rect">
            <a:avLst/>
          </a:prstGeom>
        </p:spPr>
      </p:pic>
    </p:spTree>
    <p:extLst>
      <p:ext uri="{BB962C8B-B14F-4D97-AF65-F5344CB8AC3E}">
        <p14:creationId xmlns:p14="http://schemas.microsoft.com/office/powerpoint/2010/main" val="2889102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67</a:t>
            </a:fld>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1066800" y="1295400"/>
            <a:ext cx="7162800" cy="830997"/>
          </a:xfrm>
          <a:prstGeom prst="rect">
            <a:avLst/>
          </a:prstGeom>
          <a:solidFill>
            <a:srgbClr val="C0504D"/>
          </a:solidFill>
        </p:spPr>
        <p:txBody>
          <a:bodyPr wrap="square" rtlCol="0">
            <a:spAutoFit/>
          </a:bodyPr>
          <a:lstStyle/>
          <a:p>
            <a:r>
              <a:rPr lang="en-US" sz="2400" dirty="0" smtClean="0"/>
              <a:t>2017</a:t>
            </a:r>
            <a:r>
              <a:rPr lang="en-US" sz="2400" dirty="0" smtClean="0"/>
              <a:t>’s </a:t>
            </a:r>
            <a:r>
              <a:rPr lang="en-US" sz="2400" dirty="0" smtClean="0"/>
              <a:t>class estimates on uncertainty were actually closer to this years than the mean values!</a:t>
            </a:r>
            <a:endParaRPr lang="en-US" sz="2400" dirty="0"/>
          </a:p>
        </p:txBody>
      </p:sp>
    </p:spTree>
    <p:extLst>
      <p:ext uri="{BB962C8B-B14F-4D97-AF65-F5344CB8AC3E}">
        <p14:creationId xmlns:p14="http://schemas.microsoft.com/office/powerpoint/2010/main" val="1263444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1295400" y="2819400"/>
            <a:ext cx="4876800" cy="646113"/>
          </a:xfrm>
          <a:prstGeom prst="rect">
            <a:avLst/>
          </a:prstGeom>
          <a:noFill/>
          <a:ln w="9525">
            <a:noFill/>
            <a:miter lim="800000"/>
            <a:headEnd/>
            <a:tailEnd/>
          </a:ln>
        </p:spPr>
        <p:txBody>
          <a:bodyPr>
            <a:spAutoFit/>
          </a:bodyPr>
          <a:lstStyle/>
          <a:p>
            <a:r>
              <a:rPr lang="en-US" sz="3600">
                <a:latin typeface="Calibri" pitchFamily="34" charset="0"/>
              </a:rPr>
              <a:t>Hypothesis Testing</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68</a:t>
            </a:fld>
            <a:endParaRPr lang="en-US"/>
          </a:p>
        </p:txBody>
      </p:sp>
    </p:spTree>
    <p:extLst>
      <p:ext uri="{BB962C8B-B14F-4D97-AF65-F5344CB8AC3E}">
        <p14:creationId xmlns:p14="http://schemas.microsoft.com/office/powerpoint/2010/main" val="187322092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686800" cy="6462713"/>
          </a:xfrm>
          <a:prstGeom prst="rect">
            <a:avLst/>
          </a:prstGeom>
          <a:noFill/>
        </p:spPr>
        <p:txBody>
          <a:bodyPr>
            <a:spAutoFit/>
          </a:bodyPr>
          <a:lstStyle/>
          <a:p>
            <a:pPr fontAlgn="auto">
              <a:spcBef>
                <a:spcPts val="0"/>
              </a:spcBef>
              <a:spcAft>
                <a:spcPts val="0"/>
              </a:spcAft>
              <a:defRPr/>
            </a:pPr>
            <a:r>
              <a:rPr lang="en-US" b="1" dirty="0">
                <a:latin typeface="+mn-lt"/>
              </a:rPr>
              <a:t>Hypothesis Testing in the Context of Systems Analysis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In a systems engineering context, testing hypothesis about changing statistical parameters can be thought of as “detective </a:t>
            </a:r>
            <a:r>
              <a:rPr lang="en-US" dirty="0" smtClean="0">
                <a:latin typeface="+mn-lt"/>
              </a:rPr>
              <a:t>work,” </a:t>
            </a:r>
            <a:r>
              <a:rPr lang="en-US" dirty="0">
                <a:latin typeface="+mn-lt"/>
              </a:rPr>
              <a:t>using observed data to determine if a system is likely to have changed.</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For example,  flooding in forested mountain watersheds in the Pacific Northwest has been hypothesized to be affected by logging (e.g. due to increases in snowpack and increased soil moisture).  </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One way of attempting to support this hypothesis is to examine data before and after a substantial portion of a particular basin was logged, and evaluate whether the changes seen in the data are statistically significant or not</a:t>
            </a:r>
            <a:r>
              <a:rPr lang="en-US" dirty="0" smtClean="0">
                <a:latin typeface="+mn-lt"/>
              </a:rPr>
              <a:t>. (HJ Andrews </a:t>
            </a:r>
            <a:r>
              <a:rPr lang="en-US" dirty="0" err="1" smtClean="0">
                <a:latin typeface="+mn-lt"/>
              </a:rPr>
              <a:t>Streamflow</a:t>
            </a:r>
            <a:r>
              <a:rPr lang="en-US" dirty="0" smtClean="0">
                <a:latin typeface="+mn-lt"/>
              </a:rPr>
              <a:t> Project.)</a:t>
            </a: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In inference testing we typically establish a null hypothesis (a mathematical statement),  a set of alternative hypotheses, and a quantitative test procedure for rejecting the null hypothesis in favor of one of the alternative hypotheses: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We either: </a:t>
            </a:r>
          </a:p>
          <a:p>
            <a:pPr fontAlgn="auto">
              <a:spcBef>
                <a:spcPts val="0"/>
              </a:spcBef>
              <a:spcAft>
                <a:spcPts val="0"/>
              </a:spcAft>
              <a:defRPr/>
            </a:pPr>
            <a:endParaRPr lang="en-US" dirty="0">
              <a:latin typeface="+mn-lt"/>
            </a:endParaRPr>
          </a:p>
          <a:p>
            <a:pPr marL="342900" indent="-342900" fontAlgn="auto">
              <a:spcBef>
                <a:spcPts val="0"/>
              </a:spcBef>
              <a:spcAft>
                <a:spcPts val="0"/>
              </a:spcAft>
              <a:buFontTx/>
              <a:buAutoNum type="arabicParenR"/>
              <a:defRPr/>
            </a:pPr>
            <a:r>
              <a:rPr lang="en-US" dirty="0">
                <a:latin typeface="+mn-lt"/>
              </a:rPr>
              <a:t>reject the null hypothesis in favor of one of the alternative hypotheses, or </a:t>
            </a:r>
          </a:p>
          <a:p>
            <a:pPr marL="342900" indent="-342900" fontAlgn="auto">
              <a:spcBef>
                <a:spcPts val="0"/>
              </a:spcBef>
              <a:spcAft>
                <a:spcPts val="0"/>
              </a:spcAft>
              <a:buFontTx/>
              <a:buAutoNum type="arabicParenR"/>
              <a:defRPr/>
            </a:pPr>
            <a:r>
              <a:rPr lang="en-US" dirty="0">
                <a:latin typeface="+mn-lt"/>
              </a:rPr>
              <a:t>do not reject the null hypothesis.</a:t>
            </a:r>
          </a:p>
          <a:p>
            <a:pPr fontAlgn="auto">
              <a:spcBef>
                <a:spcPts val="0"/>
              </a:spcBef>
              <a:spcAft>
                <a:spcPts val="0"/>
              </a:spcAft>
              <a:defRPr/>
            </a:pPr>
            <a:endParaRPr lang="en-US" dirty="0">
              <a:latin typeface="+mn-lt"/>
            </a:endParaRP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69</a:t>
            </a:fld>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scatterplots &amp; histograms</a:t>
            </a:r>
            <a:endParaRPr lang="en-US" dirty="0"/>
          </a:p>
        </p:txBody>
      </p:sp>
      <p:pic>
        <p:nvPicPr>
          <p:cNvPr id="4" name="Picture 3"/>
          <p:cNvPicPr>
            <a:picLocks noChangeAspect="1"/>
          </p:cNvPicPr>
          <p:nvPr/>
        </p:nvPicPr>
        <p:blipFill>
          <a:blip r:embed="rId2"/>
          <a:stretch>
            <a:fillRect/>
          </a:stretch>
        </p:blipFill>
        <p:spPr>
          <a:xfrm>
            <a:off x="824752" y="1217706"/>
            <a:ext cx="7264161" cy="5640294"/>
          </a:xfrm>
          <a:prstGeom prst="rect">
            <a:avLst/>
          </a:prstGeom>
        </p:spPr>
      </p:pic>
      <p:sp>
        <p:nvSpPr>
          <p:cNvPr id="3" name="Slide Number Placeholder 2"/>
          <p:cNvSpPr>
            <a:spLocks noGrp="1"/>
          </p:cNvSpPr>
          <p:nvPr>
            <p:ph type="sldNum" sz="quarter" idx="12"/>
          </p:nvPr>
        </p:nvSpPr>
        <p:spPr/>
        <p:txBody>
          <a:bodyPr/>
          <a:lstStyle/>
          <a:p>
            <a:fld id="{BB6751D2-F9AA-3046-8590-410BE7667870}" type="slidenum">
              <a:rPr lang="en-US" smtClean="0"/>
              <a:t>7</a:t>
            </a:fld>
            <a:endParaRPr lang="en-US"/>
          </a:p>
        </p:txBody>
      </p:sp>
    </p:spTree>
    <p:extLst>
      <p:ext uri="{BB962C8B-B14F-4D97-AF65-F5344CB8AC3E}">
        <p14:creationId xmlns:p14="http://schemas.microsoft.com/office/powerpoint/2010/main" val="145992025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667000"/>
            <a:ext cx="8229600" cy="1143000"/>
          </a:xfrm>
        </p:spPr>
        <p:txBody>
          <a:bodyPr/>
          <a:lstStyle/>
          <a:p>
            <a:r>
              <a:rPr lang="en-US" dirty="0" smtClean="0"/>
              <a:t>In 2017,</a:t>
            </a:r>
            <a:r>
              <a:rPr lang="en-US" dirty="0" smtClean="0"/>
              <a:t> </a:t>
            </a:r>
            <a:r>
              <a:rPr lang="en-US" dirty="0" smtClean="0"/>
              <a:t>I asked students to make two guesses of snow depth.</a:t>
            </a:r>
            <a:br>
              <a:rPr lang="en-US" dirty="0" smtClean="0"/>
            </a:br>
            <a:r>
              <a:rPr lang="en-US" dirty="0" smtClean="0"/>
              <a:t>I hypothesized that the class’s second guess of snow depth increased relative to the first guess. </a:t>
            </a:r>
            <a:br>
              <a:rPr lang="en-US" dirty="0" smtClean="0"/>
            </a:br>
            <a:r>
              <a:rPr lang="en-US" sz="3600" dirty="0" smtClean="0"/>
              <a:t>[Note: I came up with this hypothesis </a:t>
            </a:r>
            <a:r>
              <a:rPr lang="en-US" sz="3600" b="1" u="sng" dirty="0" smtClean="0"/>
              <a:t>before</a:t>
            </a:r>
            <a:r>
              <a:rPr lang="en-US" sz="3600" dirty="0" smtClean="0"/>
              <a:t> looking at the data.]</a:t>
            </a:r>
            <a:br>
              <a:rPr lang="en-US" sz="3600" dirty="0" smtClean="0"/>
            </a:br>
            <a:r>
              <a:rPr lang="en-US" dirty="0"/>
              <a:t/>
            </a:r>
            <a:br>
              <a:rPr lang="en-US" dirty="0"/>
            </a:br>
            <a:r>
              <a:rPr lang="en-US" dirty="0" smtClean="0"/>
              <a:t>Null Hypothesis: ???</a:t>
            </a:r>
            <a:endParaRPr lang="en-US" dirty="0"/>
          </a:p>
        </p:txBody>
      </p:sp>
      <p:sp>
        <p:nvSpPr>
          <p:cNvPr id="2" name="Slide Number Placeholder 1"/>
          <p:cNvSpPr>
            <a:spLocks noGrp="1"/>
          </p:cNvSpPr>
          <p:nvPr>
            <p:ph type="sldNum" sz="quarter" idx="12"/>
          </p:nvPr>
        </p:nvSpPr>
        <p:spPr/>
        <p:txBody>
          <a:bodyPr/>
          <a:lstStyle/>
          <a:p>
            <a:pPr>
              <a:defRPr/>
            </a:pPr>
            <a:fld id="{B4EF40A4-3685-466A-89FD-845C5FAA54BD}" type="slidenum">
              <a:rPr lang="en-US" smtClean="0"/>
              <a:pPr>
                <a:defRPr/>
              </a:pPr>
              <a:t>70</a:t>
            </a:fld>
            <a:endParaRPr lang="en-US"/>
          </a:p>
        </p:txBody>
      </p:sp>
    </p:spTree>
    <p:extLst>
      <p:ext uri="{BB962C8B-B14F-4D97-AF65-F5344CB8AC3E}">
        <p14:creationId xmlns:p14="http://schemas.microsoft.com/office/powerpoint/2010/main" val="74645677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EE599_snowdepth_CDF_first_second_2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27525"/>
            <a:ext cx="6705600" cy="5510784"/>
          </a:xfrm>
          <a:prstGeom prst="rect">
            <a:avLst/>
          </a:prstGeom>
        </p:spPr>
      </p:pic>
      <p:sp>
        <p:nvSpPr>
          <p:cNvPr id="2" name="Title 1"/>
          <p:cNvSpPr>
            <a:spLocks noGrp="1"/>
          </p:cNvSpPr>
          <p:nvPr>
            <p:ph type="title"/>
          </p:nvPr>
        </p:nvSpPr>
        <p:spPr/>
        <p:txBody>
          <a:bodyPr/>
          <a:lstStyle/>
          <a:p>
            <a:r>
              <a:rPr lang="en-US" dirty="0" smtClean="0"/>
              <a:t>Median increased 17.5 to 18 cm</a:t>
            </a:r>
            <a:br>
              <a:rPr lang="en-US" dirty="0" smtClean="0"/>
            </a:br>
            <a:r>
              <a:rPr lang="en-US" dirty="0" smtClean="0"/>
              <a:t>Is that significant?</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71</a:t>
            </a:fld>
            <a:endParaRPr lang="en-US"/>
          </a:p>
        </p:txBody>
      </p:sp>
    </p:spTree>
    <p:extLst>
      <p:ext uri="{BB962C8B-B14F-4D97-AF65-F5344CB8AC3E}">
        <p14:creationId xmlns:p14="http://schemas.microsoft.com/office/powerpoint/2010/main" val="4035333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1"/>
          <p:cNvSpPr txBox="1">
            <a:spLocks noChangeArrowheads="1"/>
          </p:cNvSpPr>
          <p:nvPr/>
        </p:nvSpPr>
        <p:spPr bwMode="auto">
          <a:xfrm>
            <a:off x="152400" y="152400"/>
            <a:ext cx="8763000" cy="5847755"/>
          </a:xfrm>
          <a:prstGeom prst="rect">
            <a:avLst/>
          </a:prstGeom>
          <a:noFill/>
          <a:ln w="9525">
            <a:noFill/>
            <a:miter lim="800000"/>
            <a:headEnd/>
            <a:tailEnd/>
          </a:ln>
        </p:spPr>
        <p:txBody>
          <a:bodyPr>
            <a:spAutoFit/>
          </a:bodyPr>
          <a:lstStyle/>
          <a:p>
            <a:r>
              <a:rPr lang="en-US" sz="2400" b="1" dirty="0">
                <a:latin typeface="Calibri" pitchFamily="34" charset="0"/>
              </a:rPr>
              <a:t>Type I and Type II Errors</a:t>
            </a:r>
          </a:p>
          <a:p>
            <a:endParaRPr lang="en-US" dirty="0">
              <a:latin typeface="Calibri" pitchFamily="34" charset="0"/>
            </a:endParaRPr>
          </a:p>
          <a:p>
            <a:r>
              <a:rPr lang="en-US" dirty="0">
                <a:latin typeface="Calibri" pitchFamily="34" charset="0"/>
              </a:rPr>
              <a:t>At least two potential kinds of errors exist</a:t>
            </a:r>
            <a:r>
              <a:rPr lang="en-US" dirty="0" smtClean="0">
                <a:latin typeface="Calibri" pitchFamily="34" charset="0"/>
              </a:rPr>
              <a:t>:</a:t>
            </a:r>
            <a:endParaRPr lang="en-US" dirty="0">
              <a:latin typeface="Calibri" pitchFamily="34" charset="0"/>
            </a:endParaRPr>
          </a:p>
          <a:p>
            <a:endParaRPr lang="en-US" dirty="0">
              <a:latin typeface="Calibri" pitchFamily="34" charset="0"/>
            </a:endParaRPr>
          </a:p>
          <a:p>
            <a:r>
              <a:rPr lang="en-US" sz="2800" b="1" dirty="0">
                <a:latin typeface="Calibri" pitchFamily="34" charset="0"/>
              </a:rPr>
              <a:t>Type I Error:   </a:t>
            </a:r>
            <a:r>
              <a:rPr lang="en-US" sz="2800" dirty="0">
                <a:latin typeface="Calibri" pitchFamily="34" charset="0"/>
              </a:rPr>
              <a:t>We reject the null hypothesis when in fact it is true.  </a:t>
            </a:r>
          </a:p>
          <a:p>
            <a:endParaRPr lang="en-US" sz="2800" dirty="0">
              <a:latin typeface="Calibri" pitchFamily="34" charset="0"/>
            </a:endParaRPr>
          </a:p>
          <a:p>
            <a:r>
              <a:rPr lang="en-US" sz="2800" dirty="0">
                <a:latin typeface="Calibri" pitchFamily="34" charset="0"/>
              </a:rPr>
              <a:t>In most hypothesis testing the Type I error is selected prior to conducting the tests.  The probability of a Type I error is usually represented by the symbol </a:t>
            </a:r>
            <a:r>
              <a:rPr lang="el-GR" sz="2800" b="1" dirty="0">
                <a:latin typeface="Calibri" pitchFamily="34" charset="0"/>
              </a:rPr>
              <a:t>α</a:t>
            </a:r>
            <a:r>
              <a:rPr lang="en-US" sz="2800" b="1" dirty="0">
                <a:latin typeface="Calibri" pitchFamily="34" charset="0"/>
              </a:rPr>
              <a:t>.  </a:t>
            </a:r>
            <a:r>
              <a:rPr lang="en-US" sz="2800" dirty="0">
                <a:latin typeface="Calibri" pitchFamily="34" charset="0"/>
              </a:rPr>
              <a:t>The </a:t>
            </a:r>
            <a:r>
              <a:rPr lang="en-US" sz="2800" b="1" dirty="0">
                <a:latin typeface="Calibri" pitchFamily="34" charset="0"/>
              </a:rPr>
              <a:t>Confidence</a:t>
            </a:r>
            <a:r>
              <a:rPr lang="en-US" sz="2800" dirty="0">
                <a:latin typeface="Calibri" pitchFamily="34" charset="0"/>
              </a:rPr>
              <a:t> of the test is</a:t>
            </a:r>
            <a:r>
              <a:rPr lang="en-US" sz="2800" b="1" dirty="0">
                <a:latin typeface="Calibri" pitchFamily="34" charset="0"/>
              </a:rPr>
              <a:t> (1 – </a:t>
            </a:r>
            <a:r>
              <a:rPr lang="el-GR" sz="2800" b="1" dirty="0">
                <a:latin typeface="Calibri" pitchFamily="34" charset="0"/>
              </a:rPr>
              <a:t>α</a:t>
            </a:r>
            <a:r>
              <a:rPr lang="en-US" sz="2800" b="1" dirty="0">
                <a:latin typeface="Calibri" pitchFamily="34" charset="0"/>
              </a:rPr>
              <a:t>).  </a:t>
            </a:r>
            <a:r>
              <a:rPr lang="en-US" sz="2800" dirty="0">
                <a:latin typeface="Calibri" pitchFamily="34" charset="0"/>
              </a:rPr>
              <a:t>E.g. if the Type I error is 0.05 then the confidence is 0.95.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72</a:t>
            </a:fld>
            <a:endParaRPr lang="en-US"/>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1"/>
          <p:cNvSpPr txBox="1">
            <a:spLocks noChangeArrowheads="1"/>
          </p:cNvSpPr>
          <p:nvPr/>
        </p:nvSpPr>
        <p:spPr bwMode="auto">
          <a:xfrm>
            <a:off x="152400" y="152400"/>
            <a:ext cx="8763000" cy="5847755"/>
          </a:xfrm>
          <a:prstGeom prst="rect">
            <a:avLst/>
          </a:prstGeom>
          <a:noFill/>
          <a:ln w="9525">
            <a:noFill/>
            <a:miter lim="800000"/>
            <a:headEnd/>
            <a:tailEnd/>
          </a:ln>
        </p:spPr>
        <p:txBody>
          <a:bodyPr>
            <a:spAutoFit/>
          </a:bodyPr>
          <a:lstStyle/>
          <a:p>
            <a:r>
              <a:rPr lang="en-US" sz="2400" b="1" dirty="0">
                <a:latin typeface="Calibri" pitchFamily="34" charset="0"/>
              </a:rPr>
              <a:t>Type I and Type II Errors</a:t>
            </a:r>
          </a:p>
          <a:p>
            <a:endParaRPr lang="en-US" dirty="0">
              <a:latin typeface="Calibri" pitchFamily="34" charset="0"/>
            </a:endParaRPr>
          </a:p>
          <a:p>
            <a:r>
              <a:rPr lang="en-US" dirty="0">
                <a:latin typeface="Calibri" pitchFamily="34" charset="0"/>
              </a:rPr>
              <a:t>At least two potential kinds of errors exist</a:t>
            </a:r>
            <a:r>
              <a:rPr lang="en-US" dirty="0" smtClean="0">
                <a:latin typeface="Calibri" pitchFamily="34" charset="0"/>
              </a:rPr>
              <a:t>:</a:t>
            </a:r>
            <a:endParaRPr lang="en-US" dirty="0">
              <a:latin typeface="Calibri" pitchFamily="34" charset="0"/>
            </a:endParaRPr>
          </a:p>
          <a:p>
            <a:endParaRPr lang="en-US" dirty="0">
              <a:latin typeface="Calibri" pitchFamily="34" charset="0"/>
            </a:endParaRPr>
          </a:p>
          <a:p>
            <a:r>
              <a:rPr lang="en-US" sz="2000" b="1" dirty="0">
                <a:latin typeface="Calibri" pitchFamily="34" charset="0"/>
              </a:rPr>
              <a:t>Type II Error:  </a:t>
            </a:r>
            <a:r>
              <a:rPr lang="en-US" sz="2000" dirty="0">
                <a:latin typeface="Calibri" pitchFamily="34" charset="0"/>
              </a:rPr>
              <a:t>We do not reject the null hypothesis when in fact it is false.</a:t>
            </a:r>
          </a:p>
          <a:p>
            <a:endParaRPr lang="en-US" sz="2000" dirty="0">
              <a:latin typeface="Calibri" pitchFamily="34" charset="0"/>
            </a:endParaRPr>
          </a:p>
          <a:p>
            <a:r>
              <a:rPr lang="en-US" sz="2000" dirty="0">
                <a:latin typeface="Calibri" pitchFamily="34" charset="0"/>
              </a:rPr>
              <a:t>Type II error is usually represented by the symbol </a:t>
            </a:r>
            <a:r>
              <a:rPr lang="el-GR" sz="2000" b="1" dirty="0">
                <a:latin typeface="Calibri" pitchFamily="34" charset="0"/>
              </a:rPr>
              <a:t>β</a:t>
            </a:r>
            <a:r>
              <a:rPr lang="en-US" sz="2000" dirty="0">
                <a:latin typeface="Calibri" pitchFamily="34" charset="0"/>
              </a:rPr>
              <a:t>, and the quantity </a:t>
            </a:r>
            <a:r>
              <a:rPr lang="en-US" sz="2000" b="1" dirty="0">
                <a:latin typeface="Calibri" pitchFamily="34" charset="0"/>
              </a:rPr>
              <a:t>(1 – </a:t>
            </a:r>
            <a:r>
              <a:rPr lang="el-GR" sz="2000" b="1" dirty="0">
                <a:latin typeface="Calibri" pitchFamily="34" charset="0"/>
              </a:rPr>
              <a:t>β</a:t>
            </a:r>
            <a:r>
              <a:rPr lang="en-US" sz="2000" b="1" dirty="0">
                <a:latin typeface="Calibri" pitchFamily="34" charset="0"/>
              </a:rPr>
              <a:t>) </a:t>
            </a:r>
            <a:r>
              <a:rPr lang="en-US" sz="2000" dirty="0">
                <a:latin typeface="Calibri" pitchFamily="34" charset="0"/>
              </a:rPr>
              <a:t>is called the </a:t>
            </a:r>
            <a:r>
              <a:rPr lang="en-US" sz="2000" b="1" dirty="0">
                <a:latin typeface="Calibri" pitchFamily="34" charset="0"/>
              </a:rPr>
              <a:t>Power</a:t>
            </a:r>
            <a:r>
              <a:rPr lang="en-US" sz="2000" dirty="0">
                <a:latin typeface="Calibri" pitchFamily="34" charset="0"/>
              </a:rPr>
              <a:t>.   The </a:t>
            </a:r>
            <a:r>
              <a:rPr lang="en-US" sz="2000" b="1" dirty="0">
                <a:latin typeface="Calibri" pitchFamily="34" charset="0"/>
              </a:rPr>
              <a:t>Power</a:t>
            </a:r>
            <a:r>
              <a:rPr lang="en-US" sz="2000" dirty="0">
                <a:latin typeface="Calibri" pitchFamily="34" charset="0"/>
              </a:rPr>
              <a:t> is the likelihood that we would successfully avoid a type II error for a given assumption of the true nature of probability distribution.   I.e. the </a:t>
            </a:r>
            <a:r>
              <a:rPr lang="en-US" sz="2000" b="1" dirty="0">
                <a:latin typeface="Calibri" pitchFamily="34" charset="0"/>
              </a:rPr>
              <a:t>Power</a:t>
            </a:r>
            <a:r>
              <a:rPr lang="en-US" sz="2000" dirty="0">
                <a:latin typeface="Calibri" pitchFamily="34" charset="0"/>
              </a:rPr>
              <a:t> is the likelihood that we would correctly conclude that a change in the probability distribution had taken place, if in fact a change of a certain assumed magnitude had occurred. </a:t>
            </a:r>
          </a:p>
          <a:p>
            <a:endParaRPr lang="en-US" sz="2000" dirty="0">
              <a:latin typeface="Calibri" pitchFamily="34" charset="0"/>
            </a:endParaRPr>
          </a:p>
          <a:p>
            <a:r>
              <a:rPr lang="en-US" sz="2000" dirty="0">
                <a:latin typeface="Calibri" pitchFamily="34" charset="0"/>
              </a:rPr>
              <a:t>The Type II error is a function of </a:t>
            </a:r>
            <a:r>
              <a:rPr lang="el-GR" sz="2000" b="1" dirty="0">
                <a:latin typeface="Calibri" pitchFamily="34" charset="0"/>
              </a:rPr>
              <a:t>α </a:t>
            </a:r>
            <a:r>
              <a:rPr lang="en-US" sz="2000" dirty="0">
                <a:latin typeface="Calibri" pitchFamily="34" charset="0"/>
              </a:rPr>
              <a:t>and the posited true nature of the probability distribution  we are hoping to detect (i.e. we decide how different the true probability distribution is from the null hypothesis, and then see how likely we would be to make a mistake ).  </a:t>
            </a:r>
          </a:p>
          <a:p>
            <a:endParaRPr lang="en-US" dirty="0">
              <a:latin typeface="Calibri" pitchFamily="34" charset="0"/>
            </a:endParaRPr>
          </a:p>
          <a:p>
            <a:r>
              <a:rPr lang="en-US" dirty="0">
                <a:latin typeface="Calibri" pitchFamily="34" charset="0"/>
              </a:rPr>
              <a:t> </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73</a:t>
            </a:fld>
            <a:endParaRPr lang="en-US"/>
          </a:p>
        </p:txBody>
      </p:sp>
    </p:spTree>
    <p:extLst>
      <p:ext uri="{BB962C8B-B14F-4D97-AF65-F5344CB8AC3E}">
        <p14:creationId xmlns:p14="http://schemas.microsoft.com/office/powerpoint/2010/main" val="237441121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526101666"/>
              </p:ext>
            </p:extLst>
          </p:nvPr>
        </p:nvGraphicFramePr>
        <p:xfrm>
          <a:off x="685800" y="1066800"/>
          <a:ext cx="8001000" cy="4876800"/>
        </p:xfrm>
        <a:graphic>
          <a:graphicData uri="http://schemas.openxmlformats.org/drawingml/2006/table">
            <a:tbl>
              <a:tblPr firstRow="1" bandRow="1">
                <a:tableStyleId>{5C22544A-7EE6-4342-B048-85BDC9FD1C3A}</a:tableStyleId>
              </a:tblPr>
              <a:tblGrid>
                <a:gridCol w="2667000"/>
                <a:gridCol w="2667000"/>
                <a:gridCol w="2667000"/>
              </a:tblGrid>
              <a:tr h="1625600">
                <a:tc>
                  <a:txBody>
                    <a:bodyPr/>
                    <a:lstStyle/>
                    <a:p>
                      <a:endParaRPr lang="en-US" sz="2800" dirty="0"/>
                    </a:p>
                  </a:txBody>
                  <a:tcPr/>
                </a:tc>
                <a:tc>
                  <a:txBody>
                    <a:bodyPr/>
                    <a:lstStyle/>
                    <a:p>
                      <a:r>
                        <a:rPr lang="en-US" sz="2800" dirty="0" smtClean="0"/>
                        <a:t>We reject the Null Hypothesis</a:t>
                      </a:r>
                      <a:endParaRPr lang="en-US" sz="2800" dirty="0"/>
                    </a:p>
                  </a:txBody>
                  <a:tcPr/>
                </a:tc>
                <a:tc>
                  <a:txBody>
                    <a:bodyPr/>
                    <a:lstStyle/>
                    <a:p>
                      <a:r>
                        <a:rPr lang="en-US" sz="2800" dirty="0" smtClean="0"/>
                        <a:t>We do not reject the Null</a:t>
                      </a:r>
                      <a:r>
                        <a:rPr lang="en-US" sz="2800" baseline="0" dirty="0" smtClean="0"/>
                        <a:t> Hypothesis</a:t>
                      </a:r>
                      <a:endParaRPr lang="en-US" sz="2800" dirty="0"/>
                    </a:p>
                  </a:txBody>
                  <a:tcPr/>
                </a:tc>
              </a:tr>
              <a:tr h="1625600">
                <a:tc>
                  <a:txBody>
                    <a:bodyPr/>
                    <a:lstStyle/>
                    <a:p>
                      <a:r>
                        <a:rPr lang="en-US" sz="2800" dirty="0" smtClean="0"/>
                        <a:t>Null Hypothesis is True</a:t>
                      </a:r>
                      <a:endParaRPr lang="en-US" sz="2800" dirty="0"/>
                    </a:p>
                  </a:txBody>
                  <a:tcPr/>
                </a:tc>
                <a:tc>
                  <a:txBody>
                    <a:bodyPr/>
                    <a:lstStyle/>
                    <a:p>
                      <a:r>
                        <a:rPr lang="en-US" sz="2800" dirty="0" smtClean="0"/>
                        <a:t>Type 1 Error</a:t>
                      </a:r>
                      <a:endParaRPr lang="en-US" sz="2800" dirty="0"/>
                    </a:p>
                  </a:txBody>
                  <a:tcPr/>
                </a:tc>
                <a:tc>
                  <a:txBody>
                    <a:bodyPr/>
                    <a:lstStyle/>
                    <a:p>
                      <a:r>
                        <a:rPr lang="en-US" sz="2800" dirty="0" smtClean="0"/>
                        <a:t>Success!</a:t>
                      </a:r>
                      <a:endParaRPr lang="en-US" sz="2800" dirty="0"/>
                    </a:p>
                  </a:txBody>
                  <a:tcPr/>
                </a:tc>
              </a:tr>
              <a:tr h="1625600">
                <a:tc>
                  <a:txBody>
                    <a:bodyPr/>
                    <a:lstStyle/>
                    <a:p>
                      <a:r>
                        <a:rPr lang="en-US" sz="2800" dirty="0" smtClean="0"/>
                        <a:t>Null Hypothesis</a:t>
                      </a:r>
                      <a:r>
                        <a:rPr lang="en-US" sz="2800" baseline="0" dirty="0" smtClean="0"/>
                        <a:t> is False</a:t>
                      </a:r>
                      <a:endParaRPr lang="en-US" sz="2800" dirty="0"/>
                    </a:p>
                  </a:txBody>
                  <a:tcPr/>
                </a:tc>
                <a:tc>
                  <a:txBody>
                    <a:bodyPr/>
                    <a:lstStyle/>
                    <a:p>
                      <a:r>
                        <a:rPr lang="en-US" sz="2800" dirty="0" smtClean="0"/>
                        <a:t>Success!</a:t>
                      </a:r>
                      <a:endParaRPr lang="en-US" sz="2800" dirty="0"/>
                    </a:p>
                  </a:txBody>
                  <a:tcPr/>
                </a:tc>
                <a:tc>
                  <a:txBody>
                    <a:bodyPr/>
                    <a:lstStyle/>
                    <a:p>
                      <a:r>
                        <a:rPr lang="en-US" sz="2800" dirty="0" smtClean="0"/>
                        <a:t>Type</a:t>
                      </a:r>
                      <a:r>
                        <a:rPr lang="en-US" sz="2800" baseline="0" dirty="0" smtClean="0"/>
                        <a:t> 2 Error</a:t>
                      </a:r>
                      <a:endParaRPr lang="en-US" sz="2800" dirty="0"/>
                    </a:p>
                  </a:txBody>
                  <a:tcPr/>
                </a:tc>
              </a:tr>
            </a:tbl>
          </a:graphicData>
        </a:graphic>
      </p:graphicFrame>
    </p:spTree>
    <p:extLst>
      <p:ext uri="{BB962C8B-B14F-4D97-AF65-F5344CB8AC3E}">
        <p14:creationId xmlns:p14="http://schemas.microsoft.com/office/powerpoint/2010/main" val="2107971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2133599"/>
            <a:ext cx="4648200" cy="3911543"/>
          </a:xfrm>
          <a:prstGeom prst="rect">
            <a:avLst/>
          </a:prstGeom>
        </p:spPr>
      </p:pic>
      <p:sp>
        <p:nvSpPr>
          <p:cNvPr id="3" name="TextBox 2"/>
          <p:cNvSpPr txBox="1"/>
          <p:nvPr/>
        </p:nvSpPr>
        <p:spPr>
          <a:xfrm>
            <a:off x="381000" y="6172200"/>
            <a:ext cx="8610600" cy="369332"/>
          </a:xfrm>
          <a:prstGeom prst="rect">
            <a:avLst/>
          </a:prstGeom>
          <a:noFill/>
        </p:spPr>
        <p:txBody>
          <a:bodyPr wrap="square" rtlCol="0">
            <a:spAutoFit/>
          </a:bodyPr>
          <a:lstStyle/>
          <a:p>
            <a:r>
              <a:rPr lang="en-US" dirty="0" smtClean="0"/>
              <a:t>From Hypothesis testing </a:t>
            </a:r>
            <a:r>
              <a:rPr lang="en-US" dirty="0" err="1" smtClean="0"/>
              <a:t>Summary.pdf</a:t>
            </a:r>
            <a:r>
              <a:rPr lang="en-US" dirty="0" smtClean="0"/>
              <a:t> (notes from Advanced Hydrology Class)</a:t>
            </a:r>
            <a:endParaRPr lang="en-US" dirty="0"/>
          </a:p>
        </p:txBody>
      </p:sp>
      <p:sp>
        <p:nvSpPr>
          <p:cNvPr id="4" name="TextBox 3"/>
          <p:cNvSpPr txBox="1"/>
          <p:nvPr/>
        </p:nvSpPr>
        <p:spPr>
          <a:xfrm>
            <a:off x="685800" y="381000"/>
            <a:ext cx="7772400" cy="1200329"/>
          </a:xfrm>
          <a:prstGeom prst="rect">
            <a:avLst/>
          </a:prstGeom>
          <a:noFill/>
        </p:spPr>
        <p:txBody>
          <a:bodyPr wrap="square" rtlCol="0">
            <a:spAutoFit/>
          </a:bodyPr>
          <a:lstStyle/>
          <a:p>
            <a:r>
              <a:rPr lang="en-US" dirty="0" smtClean="0"/>
              <a:t>If H</a:t>
            </a:r>
            <a:r>
              <a:rPr lang="en-US" baseline="-25000" dirty="0" smtClean="0"/>
              <a:t>0</a:t>
            </a:r>
            <a:r>
              <a:rPr lang="en-US" dirty="0" smtClean="0"/>
              <a:t> is the true mean, there’s only a 5% chance that the value legitimately fell in the tails of the distribution.  So, if you reject the null hypothesis, there’s only a 5% chance that you were unfairly doing this, and thus you have 95% confidence that you’re correct to reject it. That’s Type I error.</a:t>
            </a:r>
            <a:endParaRPr lang="en-US" dirty="0"/>
          </a:p>
        </p:txBody>
      </p:sp>
      <p:cxnSp>
        <p:nvCxnSpPr>
          <p:cNvPr id="6" name="Straight Arrow Connector 5"/>
          <p:cNvCxnSpPr/>
          <p:nvPr/>
        </p:nvCxnSpPr>
        <p:spPr>
          <a:xfrm flipH="1">
            <a:off x="4038600" y="2590800"/>
            <a:ext cx="2514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3200" y="1905000"/>
            <a:ext cx="2057400" cy="4247317"/>
          </a:xfrm>
          <a:prstGeom prst="rect">
            <a:avLst/>
          </a:prstGeom>
          <a:noFill/>
        </p:spPr>
        <p:txBody>
          <a:bodyPr wrap="square" rtlCol="0">
            <a:spAutoFit/>
          </a:bodyPr>
          <a:lstStyle/>
          <a:p>
            <a:r>
              <a:rPr lang="en-US" dirty="0" smtClean="0"/>
              <a:t>In case shown here, we don’t reject the null.  What if we should have rejected the null hypothesis?  That’s Type II error (more on that later, but note that ATMS552 </a:t>
            </a:r>
            <a:r>
              <a:rPr lang="en-US" dirty="0" err="1" smtClean="0"/>
              <a:t>pdf</a:t>
            </a:r>
            <a:r>
              <a:rPr lang="en-US" dirty="0" smtClean="0"/>
              <a:t> 1 in 20 chance on type II error is a typo, first mention should be type I error).</a:t>
            </a:r>
            <a:endParaRPr lang="en-US" dirty="0"/>
          </a:p>
        </p:txBody>
      </p:sp>
      <p:sp>
        <p:nvSpPr>
          <p:cNvPr id="5" name="Slide Number Placeholder 4"/>
          <p:cNvSpPr>
            <a:spLocks noGrp="1"/>
          </p:cNvSpPr>
          <p:nvPr>
            <p:ph type="sldNum" sz="quarter" idx="12"/>
          </p:nvPr>
        </p:nvSpPr>
        <p:spPr/>
        <p:txBody>
          <a:bodyPr/>
          <a:lstStyle/>
          <a:p>
            <a:pPr>
              <a:defRPr/>
            </a:pPr>
            <a:fld id="{23D82150-27AD-43A4-B273-613CC650DAC5}" type="slidenum">
              <a:rPr lang="en-US" smtClean="0"/>
              <a:pPr>
                <a:defRPr/>
              </a:pPr>
              <a:t>75</a:t>
            </a:fld>
            <a:endParaRPr lang="en-US"/>
          </a:p>
        </p:txBody>
      </p:sp>
    </p:spTree>
    <p:extLst>
      <p:ext uri="{BB962C8B-B14F-4D97-AF65-F5344CB8AC3E}">
        <p14:creationId xmlns:p14="http://schemas.microsoft.com/office/powerpoint/2010/main" val="38632884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Inferences Regarding Changes in the Mean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76</a:t>
            </a:fld>
            <a:endParaRPr lang="en-US"/>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Box 1"/>
          <p:cNvSpPr txBox="1">
            <a:spLocks noChangeArrowheads="1"/>
          </p:cNvSpPr>
          <p:nvPr/>
        </p:nvSpPr>
        <p:spPr bwMode="auto">
          <a:xfrm>
            <a:off x="228600" y="381000"/>
            <a:ext cx="8686800" cy="6740308"/>
          </a:xfrm>
          <a:prstGeom prst="rect">
            <a:avLst/>
          </a:prstGeom>
          <a:noFill/>
          <a:ln w="9525">
            <a:noFill/>
            <a:miter lim="800000"/>
            <a:headEnd/>
            <a:tailEnd/>
          </a:ln>
        </p:spPr>
        <p:txBody>
          <a:bodyPr>
            <a:spAutoFit/>
          </a:bodyPr>
          <a:lstStyle/>
          <a:p>
            <a:r>
              <a:rPr lang="en-US" b="1" dirty="0">
                <a:latin typeface="Calibri" pitchFamily="34" charset="0"/>
              </a:rPr>
              <a:t>Inferences Regarding Changes in the Mean</a:t>
            </a:r>
          </a:p>
          <a:p>
            <a:endParaRPr lang="en-US" dirty="0">
              <a:latin typeface="Calibri" pitchFamily="34" charset="0"/>
            </a:endParaRPr>
          </a:p>
          <a:p>
            <a:endParaRPr lang="en-US" dirty="0">
              <a:latin typeface="Calibri" pitchFamily="34" charset="0"/>
            </a:endParaRPr>
          </a:p>
          <a:p>
            <a:r>
              <a:rPr lang="en-US" dirty="0">
                <a:latin typeface="Calibri" pitchFamily="34" charset="0"/>
              </a:rPr>
              <a:t>In these problems, we typically have at our disposal a sample data set with</a:t>
            </a:r>
            <a:r>
              <a:rPr lang="en-US" dirty="0" smtClean="0">
                <a:latin typeface="Calibri" pitchFamily="34" charset="0"/>
              </a:rPr>
              <a:t>:</a:t>
            </a:r>
            <a:endParaRPr lang="en-US" dirty="0">
              <a:latin typeface="Calibri" pitchFamily="34" charset="0"/>
            </a:endParaRPr>
          </a:p>
          <a:p>
            <a:endParaRPr lang="en-US" dirty="0">
              <a:latin typeface="Calibri" pitchFamily="34" charset="0"/>
            </a:endParaRPr>
          </a:p>
          <a:p>
            <a:r>
              <a:rPr lang="en-US" dirty="0">
                <a:latin typeface="Calibri" pitchFamily="34" charset="0"/>
              </a:rPr>
              <a:t>a sample size of n </a:t>
            </a:r>
          </a:p>
          <a:p>
            <a:endParaRPr lang="en-US" dirty="0">
              <a:latin typeface="Calibri" pitchFamily="34" charset="0"/>
            </a:endParaRPr>
          </a:p>
          <a:p>
            <a:r>
              <a:rPr lang="en-US" dirty="0">
                <a:latin typeface="Calibri" pitchFamily="34" charset="0"/>
              </a:rPr>
              <a:t>a sample mean</a:t>
            </a:r>
          </a:p>
          <a:p>
            <a:endParaRPr lang="en-US" dirty="0">
              <a:latin typeface="Calibri" pitchFamily="34" charset="0"/>
            </a:endParaRPr>
          </a:p>
          <a:p>
            <a:r>
              <a:rPr lang="en-US" dirty="0">
                <a:latin typeface="Calibri" pitchFamily="34" charset="0"/>
              </a:rPr>
              <a:t>and a sample standard deviation             (i.e. the variance is            )</a:t>
            </a:r>
          </a:p>
          <a:p>
            <a:endParaRPr lang="en-US" dirty="0">
              <a:latin typeface="Calibri" pitchFamily="34" charset="0"/>
            </a:endParaRPr>
          </a:p>
          <a:p>
            <a:r>
              <a:rPr lang="en-US" dirty="0" smtClean="0">
                <a:latin typeface="Calibri" pitchFamily="34" charset="0"/>
              </a:rPr>
              <a:t>Restatement of the </a:t>
            </a:r>
            <a:r>
              <a:rPr lang="en-US" u="sng" dirty="0" smtClean="0">
                <a:latin typeface="Calibri" pitchFamily="34" charset="0"/>
              </a:rPr>
              <a:t>Central </a:t>
            </a:r>
            <a:r>
              <a:rPr lang="en-US" u="sng" dirty="0">
                <a:latin typeface="Calibri" pitchFamily="34" charset="0"/>
              </a:rPr>
              <a:t>Limit Theorem </a:t>
            </a:r>
            <a:r>
              <a:rPr lang="en-US" dirty="0">
                <a:latin typeface="Calibri" pitchFamily="34" charset="0"/>
              </a:rPr>
              <a:t>(see http://</a:t>
            </a:r>
            <a:r>
              <a:rPr lang="en-US" dirty="0" err="1">
                <a:latin typeface="Calibri" pitchFamily="34" charset="0"/>
              </a:rPr>
              <a:t>en.wikipedia.org</a:t>
            </a:r>
            <a:r>
              <a:rPr lang="en-US" dirty="0">
                <a:latin typeface="Calibri" pitchFamily="34" charset="0"/>
              </a:rPr>
              <a:t>/wiki/</a:t>
            </a:r>
            <a:r>
              <a:rPr lang="en-US" dirty="0" err="1" smtClean="0">
                <a:latin typeface="Calibri" pitchFamily="34" charset="0"/>
              </a:rPr>
              <a:t>Central_limit_theorem</a:t>
            </a:r>
            <a:r>
              <a:rPr lang="en-US" dirty="0" smtClean="0">
                <a:latin typeface="Calibri" pitchFamily="34" charset="0"/>
              </a:rPr>
              <a:t>):</a:t>
            </a:r>
            <a:endParaRPr lang="en-US" dirty="0">
              <a:latin typeface="Calibri" pitchFamily="34" charset="0"/>
            </a:endParaRPr>
          </a:p>
          <a:p>
            <a:r>
              <a:rPr lang="en-US" dirty="0">
                <a:latin typeface="Calibri" pitchFamily="34" charset="0"/>
              </a:rPr>
              <a:t>If a sample of n values is extracted at random from a population with mean  </a:t>
            </a:r>
            <a:r>
              <a:rPr lang="el-GR" dirty="0">
                <a:latin typeface="Calibri" pitchFamily="34" charset="0"/>
              </a:rPr>
              <a:t>μ</a:t>
            </a:r>
            <a:r>
              <a:rPr lang="en-US" dirty="0">
                <a:latin typeface="Calibri" pitchFamily="34" charset="0"/>
              </a:rPr>
              <a:t> and standard deviation </a:t>
            </a:r>
            <a:r>
              <a:rPr lang="el-GR" dirty="0">
                <a:latin typeface="Calibri" pitchFamily="34" charset="0"/>
              </a:rPr>
              <a:t>σ</a:t>
            </a:r>
            <a:r>
              <a:rPr lang="en-US" dirty="0">
                <a:latin typeface="Calibri" pitchFamily="34" charset="0"/>
              </a:rPr>
              <a:t>, and n &gt; 30, then the means of these samples are approximately normally distributed and have  a standard deviation  of:</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Thus we can test whether our sample with mean        is likely to have come from a hypothesized  population with a “true” mean  </a:t>
            </a:r>
            <a:r>
              <a:rPr lang="el-GR" dirty="0">
                <a:latin typeface="Calibri" pitchFamily="34" charset="0"/>
              </a:rPr>
              <a:t>μ</a:t>
            </a:r>
            <a:r>
              <a:rPr lang="en-US" dirty="0">
                <a:latin typeface="Calibri" pitchFamily="34" charset="0"/>
              </a:rPr>
              <a:t> and standard deviation </a:t>
            </a:r>
            <a:r>
              <a:rPr lang="el-GR" dirty="0">
                <a:latin typeface="Calibri" pitchFamily="34" charset="0"/>
              </a:rPr>
              <a:t>σ</a:t>
            </a:r>
            <a:r>
              <a:rPr lang="en-US" dirty="0" smtClean="0">
                <a:latin typeface="Calibri" pitchFamily="34" charset="0"/>
              </a:rPr>
              <a:t>.  (Value in this is that means are normally distributed even when original distribution is not!)</a:t>
            </a:r>
            <a:endParaRPr lang="en-US" dirty="0">
              <a:latin typeface="Calibri" pitchFamily="34" charset="0"/>
            </a:endParaRPr>
          </a:p>
          <a:p>
            <a:endParaRPr lang="en-US" dirty="0">
              <a:latin typeface="Calibri" pitchFamily="34" charset="0"/>
            </a:endParaRPr>
          </a:p>
        </p:txBody>
      </p:sp>
      <p:sp>
        <p:nvSpPr>
          <p:cNvPr id="4096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63"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64" name="Rectangle 8"/>
          <p:cNvSpPr>
            <a:spLocks noChangeArrowheads="1"/>
          </p:cNvSpPr>
          <p:nvPr/>
        </p:nvSpPr>
        <p:spPr bwMode="auto">
          <a:xfrm>
            <a:off x="0" y="0"/>
            <a:ext cx="9144000" cy="457200"/>
          </a:xfrm>
          <a:prstGeom prst="rect">
            <a:avLst/>
          </a:prstGeom>
          <a:noFill/>
          <a:ln w="9525">
            <a:noFill/>
            <a:miter lim="800000"/>
            <a:headEnd/>
            <a:tailEnd/>
          </a:ln>
        </p:spPr>
        <p:txBody>
          <a:bodyPr wrap="none" lIns="914112" tIns="914112" rIns="914112" bIns="914112" anchor="ctr">
            <a:spAutoFit/>
          </a:bodyPr>
          <a:lstStyle/>
          <a:p>
            <a:endParaRPr lang="en-US">
              <a:latin typeface="Calibri" pitchFamily="34" charset="0"/>
            </a:endParaRPr>
          </a:p>
        </p:txBody>
      </p:sp>
      <p:pic>
        <p:nvPicPr>
          <p:cNvPr id="40965"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38350" y="2286000"/>
            <a:ext cx="171450" cy="409575"/>
          </a:xfrm>
          <a:prstGeom prst="rect">
            <a:avLst/>
          </a:prstGeom>
          <a:noFill/>
          <a:ln w="9525">
            <a:noFill/>
            <a:miter lim="800000"/>
            <a:headEnd/>
            <a:tailEnd/>
          </a:ln>
        </p:spPr>
      </p:pic>
      <p:sp>
        <p:nvSpPr>
          <p:cNvPr id="40966"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0967"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6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57600" y="2819400"/>
            <a:ext cx="142875" cy="409575"/>
          </a:xfrm>
          <a:prstGeom prst="rect">
            <a:avLst/>
          </a:prstGeom>
          <a:noFill/>
          <a:ln w="9525">
            <a:noFill/>
            <a:miter lim="800000"/>
            <a:headEnd/>
            <a:tailEnd/>
          </a:ln>
        </p:spPr>
      </p:pic>
      <p:sp>
        <p:nvSpPr>
          <p:cNvPr id="40969"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70"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43600" y="2857500"/>
            <a:ext cx="295275" cy="419100"/>
          </a:xfrm>
          <a:prstGeom prst="rect">
            <a:avLst/>
          </a:prstGeom>
          <a:noFill/>
          <a:ln w="9525">
            <a:noFill/>
            <a:miter lim="800000"/>
            <a:headEnd/>
            <a:tailEnd/>
          </a:ln>
        </p:spPr>
      </p:pic>
      <p:sp>
        <p:nvSpPr>
          <p:cNvPr id="40971"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0972"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86200" y="5181600"/>
            <a:ext cx="714375" cy="447675"/>
          </a:xfrm>
          <a:prstGeom prst="rect">
            <a:avLst/>
          </a:prstGeom>
          <a:noFill/>
          <a:ln w="9525">
            <a:noFill/>
            <a:miter lim="800000"/>
            <a:headEnd/>
            <a:tailEnd/>
          </a:ln>
        </p:spPr>
      </p:pic>
      <p:pic>
        <p:nvPicPr>
          <p:cNvPr id="40973"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953000" y="5867400"/>
            <a:ext cx="1714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77</a:t>
            </a:fld>
            <a:endParaRPr lang="en-US"/>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1295400" y="1219200"/>
          <a:ext cx="54102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41986" name="TextBox 2"/>
          <p:cNvSpPr txBox="1">
            <a:spLocks noChangeArrowheads="1"/>
          </p:cNvSpPr>
          <p:nvPr/>
        </p:nvSpPr>
        <p:spPr bwMode="auto">
          <a:xfrm>
            <a:off x="838200" y="228600"/>
            <a:ext cx="5096918" cy="461665"/>
          </a:xfrm>
          <a:prstGeom prst="rect">
            <a:avLst/>
          </a:prstGeom>
          <a:noFill/>
          <a:ln w="9525">
            <a:noFill/>
            <a:miter lim="800000"/>
            <a:headEnd/>
            <a:tailEnd/>
          </a:ln>
        </p:spPr>
        <p:txBody>
          <a:bodyPr wrap="none">
            <a:spAutoFit/>
          </a:bodyPr>
          <a:lstStyle/>
          <a:p>
            <a:r>
              <a:rPr lang="en-US" sz="2400" dirty="0">
                <a:latin typeface="Calibri" pitchFamily="34" charset="0"/>
              </a:rPr>
              <a:t>CDF = Cumulative Distribution </a:t>
            </a:r>
            <a:r>
              <a:rPr lang="en-US" sz="2400" dirty="0" smtClean="0">
                <a:latin typeface="Calibri" pitchFamily="34" charset="0"/>
              </a:rPr>
              <a:t>Function</a:t>
            </a:r>
            <a:endParaRPr lang="en-US" sz="2400" dirty="0">
              <a:latin typeface="Calibri" pitchFamily="34" charset="0"/>
            </a:endParaRPr>
          </a:p>
        </p:txBody>
      </p:sp>
      <p:cxnSp>
        <p:nvCxnSpPr>
          <p:cNvPr id="5" name="Straight Arrow Connector 4"/>
          <p:cNvCxnSpPr/>
          <p:nvPr/>
        </p:nvCxnSpPr>
        <p:spPr>
          <a:xfrm rot="16200000" flipH="1">
            <a:off x="4876800" y="1752600"/>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988" name="TextBox 5"/>
          <p:cNvSpPr txBox="1">
            <a:spLocks noChangeArrowheads="1"/>
          </p:cNvSpPr>
          <p:nvPr/>
        </p:nvSpPr>
        <p:spPr bwMode="auto">
          <a:xfrm rot="-5400000">
            <a:off x="538162" y="3424238"/>
            <a:ext cx="1122363" cy="369888"/>
          </a:xfrm>
          <a:prstGeom prst="rect">
            <a:avLst/>
          </a:prstGeom>
          <a:noFill/>
          <a:ln w="9525">
            <a:noFill/>
            <a:miter lim="800000"/>
            <a:headEnd/>
            <a:tailEnd/>
          </a:ln>
        </p:spPr>
        <p:txBody>
          <a:bodyPr>
            <a:spAutoFit/>
          </a:bodyPr>
          <a:lstStyle/>
          <a:p>
            <a:r>
              <a:rPr lang="en-US">
                <a:latin typeface="Calibri" pitchFamily="34" charset="0"/>
              </a:rPr>
              <a:t>Percentile</a:t>
            </a:r>
          </a:p>
        </p:txBody>
      </p:sp>
      <p:sp>
        <p:nvSpPr>
          <p:cNvPr id="41989" name="Rectangle 6"/>
          <p:cNvSpPr>
            <a:spLocks noChangeArrowheads="1"/>
          </p:cNvSpPr>
          <p:nvPr/>
        </p:nvSpPr>
        <p:spPr bwMode="auto">
          <a:xfrm>
            <a:off x="381000" y="5943600"/>
            <a:ext cx="8458200" cy="646113"/>
          </a:xfrm>
          <a:prstGeom prst="rect">
            <a:avLst/>
          </a:prstGeom>
          <a:noFill/>
          <a:ln w="9525">
            <a:noFill/>
            <a:miter lim="800000"/>
            <a:headEnd/>
            <a:tailEnd/>
          </a:ln>
        </p:spPr>
        <p:txBody>
          <a:bodyPr>
            <a:spAutoFit/>
          </a:bodyPr>
          <a:lstStyle/>
          <a:p>
            <a:r>
              <a:rPr lang="en-US">
                <a:latin typeface="Calibri" pitchFamily="34" charset="0"/>
              </a:rPr>
              <a:t>A normally distributed number can be expressed as   x  =  </a:t>
            </a:r>
            <a:r>
              <a:rPr lang="el-GR">
                <a:latin typeface="Calibri" pitchFamily="34" charset="0"/>
              </a:rPr>
              <a:t>μ</a:t>
            </a:r>
            <a:r>
              <a:rPr lang="en-US">
                <a:latin typeface="Calibri" pitchFamily="34" charset="0"/>
              </a:rPr>
              <a:t>  +  z*</a:t>
            </a:r>
            <a:r>
              <a:rPr lang="el-GR">
                <a:latin typeface="Calibri" pitchFamily="34" charset="0"/>
              </a:rPr>
              <a:t>σ</a:t>
            </a:r>
            <a:r>
              <a:rPr lang="en-US">
                <a:latin typeface="Calibri" pitchFamily="34" charset="0"/>
              </a:rPr>
              <a:t> , where z is called the “standard normal variate”  (i.e. the number of standard deviations from the mean).</a:t>
            </a:r>
          </a:p>
        </p:txBody>
      </p:sp>
      <p:sp>
        <p:nvSpPr>
          <p:cNvPr id="41990" name="TextBox 7"/>
          <p:cNvSpPr txBox="1">
            <a:spLocks noChangeArrowheads="1"/>
          </p:cNvSpPr>
          <p:nvPr/>
        </p:nvSpPr>
        <p:spPr bwMode="auto">
          <a:xfrm>
            <a:off x="4038600" y="5410200"/>
            <a:ext cx="228600" cy="369888"/>
          </a:xfrm>
          <a:prstGeom prst="rect">
            <a:avLst/>
          </a:prstGeom>
          <a:noFill/>
          <a:ln w="9525">
            <a:noFill/>
            <a:miter lim="800000"/>
            <a:headEnd/>
            <a:tailEnd/>
          </a:ln>
        </p:spPr>
        <p:txBody>
          <a:bodyPr>
            <a:spAutoFit/>
          </a:bodyPr>
          <a:lstStyle/>
          <a:p>
            <a:r>
              <a:rPr lang="en-US">
                <a:latin typeface="Calibri" pitchFamily="34" charset="0"/>
              </a:rPr>
              <a:t>z</a:t>
            </a:r>
          </a:p>
        </p:txBody>
      </p:sp>
      <p:sp>
        <p:nvSpPr>
          <p:cNvPr id="41991" name="TextBox 8"/>
          <p:cNvSpPr txBox="1">
            <a:spLocks noChangeArrowheads="1"/>
          </p:cNvSpPr>
          <p:nvPr/>
        </p:nvSpPr>
        <p:spPr bwMode="auto">
          <a:xfrm>
            <a:off x="5562600" y="4191000"/>
            <a:ext cx="1011238" cy="369888"/>
          </a:xfrm>
          <a:prstGeom prst="rect">
            <a:avLst/>
          </a:prstGeom>
          <a:noFill/>
          <a:ln w="9525">
            <a:noFill/>
            <a:miter lim="800000"/>
            <a:headEnd/>
            <a:tailEnd/>
          </a:ln>
        </p:spPr>
        <p:txBody>
          <a:bodyPr wrap="none">
            <a:spAutoFit/>
          </a:bodyPr>
          <a:lstStyle/>
          <a:p>
            <a:r>
              <a:rPr lang="en-US">
                <a:latin typeface="Calibri" pitchFamily="34" charset="0"/>
              </a:rPr>
              <a:t>z  =  1.65</a:t>
            </a:r>
          </a:p>
        </p:txBody>
      </p:sp>
      <p:sp>
        <p:nvSpPr>
          <p:cNvPr id="41992" name="Text Box 9"/>
          <p:cNvSpPr txBox="1">
            <a:spLocks noChangeArrowheads="1"/>
          </p:cNvSpPr>
          <p:nvPr/>
        </p:nvSpPr>
        <p:spPr bwMode="auto">
          <a:xfrm>
            <a:off x="6705600" y="4114800"/>
            <a:ext cx="2286000" cy="641350"/>
          </a:xfrm>
          <a:prstGeom prst="rect">
            <a:avLst/>
          </a:prstGeom>
          <a:noFill/>
          <a:ln w="9525">
            <a:noFill/>
            <a:miter lim="800000"/>
            <a:headEnd/>
            <a:tailEnd/>
          </a:ln>
        </p:spPr>
        <p:txBody>
          <a:bodyPr>
            <a:spAutoFit/>
          </a:bodyPr>
          <a:lstStyle/>
          <a:p>
            <a:pPr>
              <a:spcBef>
                <a:spcPct val="50000"/>
              </a:spcBef>
            </a:pPr>
            <a:r>
              <a:rPr lang="en-US"/>
              <a:t>This is z for an alpha of 0.05.</a:t>
            </a: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78</a:t>
            </a:fld>
            <a:endParaRPr lang="en-US"/>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1"/>
          <p:cNvSpPr txBox="1">
            <a:spLocks noChangeArrowheads="1"/>
          </p:cNvSpPr>
          <p:nvPr/>
        </p:nvSpPr>
        <p:spPr bwMode="auto">
          <a:xfrm>
            <a:off x="990600" y="2819400"/>
            <a:ext cx="7162800" cy="646113"/>
          </a:xfrm>
          <a:prstGeom prst="rect">
            <a:avLst/>
          </a:prstGeom>
          <a:noFill/>
          <a:ln w="9525">
            <a:noFill/>
            <a:miter lim="800000"/>
            <a:headEnd/>
            <a:tailEnd/>
          </a:ln>
        </p:spPr>
        <p:txBody>
          <a:bodyPr>
            <a:spAutoFit/>
          </a:bodyPr>
          <a:lstStyle/>
          <a:p>
            <a:r>
              <a:rPr lang="en-US" sz="3600">
                <a:latin typeface="Calibri" pitchFamily="34" charset="0"/>
              </a:rPr>
              <a:t>Large Sample Tests</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79</a:t>
            </a:fld>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you plotting?</a:t>
            </a:r>
            <a:endParaRPr lang="en-US" dirty="0"/>
          </a:p>
        </p:txBody>
      </p:sp>
      <p:sp>
        <p:nvSpPr>
          <p:cNvPr id="3" name="Content Placeholder 2"/>
          <p:cNvSpPr>
            <a:spLocks noGrp="1"/>
          </p:cNvSpPr>
          <p:nvPr>
            <p:ph idx="1"/>
          </p:nvPr>
        </p:nvSpPr>
        <p:spPr/>
        <p:txBody>
          <a:bodyPr/>
          <a:lstStyle/>
          <a:p>
            <a:r>
              <a:rPr lang="en-US" dirty="0" smtClean="0"/>
              <a:t>Ethics in graphical analysis</a:t>
            </a:r>
            <a:endParaRPr lang="en-US" dirty="0"/>
          </a:p>
        </p:txBody>
      </p:sp>
      <p:sp>
        <p:nvSpPr>
          <p:cNvPr id="4" name="Slide Number Placeholder 3"/>
          <p:cNvSpPr>
            <a:spLocks noGrp="1"/>
          </p:cNvSpPr>
          <p:nvPr>
            <p:ph type="sldNum" sz="quarter" idx="12"/>
          </p:nvPr>
        </p:nvSpPr>
        <p:spPr/>
        <p:txBody>
          <a:bodyPr/>
          <a:lstStyle/>
          <a:p>
            <a:fld id="{BB6751D2-F9AA-3046-8590-410BE7667870}" type="slidenum">
              <a:rPr lang="en-US" smtClean="0"/>
              <a:t>8</a:t>
            </a:fld>
            <a:endParaRPr lang="en-US"/>
          </a:p>
        </p:txBody>
      </p:sp>
    </p:spTree>
    <p:extLst>
      <p:ext uri="{BB962C8B-B14F-4D97-AF65-F5344CB8AC3E}">
        <p14:creationId xmlns:p14="http://schemas.microsoft.com/office/powerpoint/2010/main" val="12138285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Box 1"/>
          <p:cNvSpPr txBox="1">
            <a:spLocks noChangeArrowheads="1"/>
          </p:cNvSpPr>
          <p:nvPr/>
        </p:nvSpPr>
        <p:spPr bwMode="auto">
          <a:xfrm>
            <a:off x="76200" y="304800"/>
            <a:ext cx="8763000" cy="4800600"/>
          </a:xfrm>
          <a:prstGeom prst="rect">
            <a:avLst/>
          </a:prstGeom>
          <a:noFill/>
          <a:ln w="9525">
            <a:noFill/>
            <a:miter lim="800000"/>
            <a:headEnd/>
            <a:tailEnd/>
          </a:ln>
        </p:spPr>
        <p:txBody>
          <a:bodyPr>
            <a:spAutoFit/>
          </a:bodyPr>
          <a:lstStyle/>
          <a:p>
            <a:r>
              <a:rPr lang="en-US" b="1">
                <a:latin typeface="Calibri" pitchFamily="34" charset="0"/>
              </a:rPr>
              <a:t>Single Sample Test:</a:t>
            </a:r>
          </a:p>
          <a:p>
            <a:endParaRPr lang="en-US">
              <a:latin typeface="Calibri" pitchFamily="34" charset="0"/>
            </a:endParaRPr>
          </a:p>
          <a:p>
            <a:r>
              <a:rPr lang="en-US">
                <a:latin typeface="Calibri" pitchFamily="34" charset="0"/>
              </a:rPr>
              <a:t>Null Hypothesis:</a:t>
            </a:r>
          </a:p>
          <a:p>
            <a:endParaRPr lang="en-US">
              <a:latin typeface="Calibri" pitchFamily="34" charset="0"/>
            </a:endParaRPr>
          </a:p>
          <a:p>
            <a:endParaRPr lang="en-US">
              <a:latin typeface="Calibri" pitchFamily="34" charset="0"/>
            </a:endParaRPr>
          </a:p>
          <a:p>
            <a:r>
              <a:rPr lang="en-US">
                <a:latin typeface="Calibri" pitchFamily="34" charset="0"/>
              </a:rPr>
              <a:t>Let  </a:t>
            </a:r>
            <a:r>
              <a:rPr lang="el-GR">
                <a:latin typeface="Calibri" pitchFamily="34" charset="0"/>
              </a:rPr>
              <a:t>α </a:t>
            </a:r>
            <a:r>
              <a:rPr lang="en-US">
                <a:latin typeface="Calibri" pitchFamily="34" charset="0"/>
              </a:rPr>
              <a:t>=  Probability of a Type I error.  </a:t>
            </a:r>
          </a:p>
          <a:p>
            <a:endParaRPr lang="en-US">
              <a:latin typeface="Calibri" pitchFamily="34" charset="0"/>
            </a:endParaRPr>
          </a:p>
          <a:p>
            <a:endParaRPr lang="en-US">
              <a:latin typeface="Calibri" pitchFamily="34" charset="0"/>
            </a:endParaRPr>
          </a:p>
          <a:p>
            <a:r>
              <a:rPr lang="en-US">
                <a:latin typeface="Calibri" pitchFamily="34" charset="0"/>
              </a:rPr>
              <a:t>Test statistic:                                                (i.e. number of standard deviations from the mean)</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Alternate Hypothesis:		Rejection Region:</a:t>
            </a:r>
          </a:p>
          <a:p>
            <a:r>
              <a:rPr lang="en-US">
                <a:latin typeface="Calibri" pitchFamily="34" charset="0"/>
              </a:rPr>
              <a:t>  </a:t>
            </a:r>
          </a:p>
          <a:p>
            <a:endParaRPr lang="en-US">
              <a:latin typeface="Calibri" pitchFamily="34" charset="0"/>
            </a:endParaRPr>
          </a:p>
          <a:p>
            <a:r>
              <a:rPr lang="en-US">
                <a:latin typeface="Calibri" pitchFamily="34" charset="0"/>
              </a:rPr>
              <a:t>   </a:t>
            </a:r>
          </a:p>
          <a:p>
            <a:r>
              <a:rPr lang="en-US">
                <a:latin typeface="Calibri" pitchFamily="34" charset="0"/>
              </a:rPr>
              <a:t>     </a:t>
            </a:r>
          </a:p>
        </p:txBody>
      </p:sp>
      <p:sp>
        <p:nvSpPr>
          <p:cNvPr id="4403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3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4039"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2286000"/>
            <a:ext cx="2114550" cy="866775"/>
          </a:xfrm>
          <a:prstGeom prst="rect">
            <a:avLst/>
          </a:prstGeom>
          <a:noFill/>
          <a:ln w="9525">
            <a:noFill/>
            <a:miter lim="800000"/>
            <a:headEnd/>
            <a:tailEnd/>
          </a:ln>
        </p:spPr>
      </p:pic>
      <p:sp>
        <p:nvSpPr>
          <p:cNvPr id="44040"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44041"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2"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3"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4"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4045"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6"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7"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48"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49"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50"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1"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44052"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44053"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4"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55"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56"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44057"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58" name="Rectangle 41"/>
          <p:cNvSpPr>
            <a:spLocks noChangeArrowheads="1"/>
          </p:cNvSpPr>
          <p:nvPr/>
        </p:nvSpPr>
        <p:spPr bwMode="auto">
          <a:xfrm>
            <a:off x="0" y="904875"/>
            <a:ext cx="9144000" cy="0"/>
          </a:xfrm>
          <a:prstGeom prst="rect">
            <a:avLst/>
          </a:prstGeom>
          <a:noFill/>
          <a:ln w="9525">
            <a:noFill/>
            <a:miter lim="800000"/>
            <a:headEnd/>
            <a:tailEnd/>
          </a:ln>
        </p:spPr>
        <p:txBody>
          <a:bodyPr wrap="none" anchor="ctr">
            <a:spAutoFit/>
          </a:bodyPr>
          <a:lstStyle/>
          <a:p>
            <a:endParaRPr lang="en-US"/>
          </a:p>
        </p:txBody>
      </p:sp>
      <p:sp>
        <p:nvSpPr>
          <p:cNvPr id="44059"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60"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61" name="Rectangle 4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4062" name="Picture 4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838200"/>
            <a:ext cx="742950" cy="409575"/>
          </a:xfrm>
          <a:prstGeom prst="rect">
            <a:avLst/>
          </a:prstGeom>
          <a:noFill/>
          <a:ln w="9525">
            <a:noFill/>
            <a:miter lim="800000"/>
            <a:headEnd/>
            <a:tailEnd/>
          </a:ln>
        </p:spPr>
      </p:pic>
      <p:sp>
        <p:nvSpPr>
          <p:cNvPr id="44063" name="Rectangle 4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44064" name="Picture 5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4362450"/>
            <a:ext cx="1323975" cy="409575"/>
          </a:xfrm>
          <a:prstGeom prst="rect">
            <a:avLst/>
          </a:prstGeom>
          <a:noFill/>
          <a:ln w="9525">
            <a:noFill/>
            <a:miter lim="800000"/>
            <a:headEnd/>
            <a:tailEnd/>
          </a:ln>
        </p:spPr>
      </p:pic>
      <p:pic>
        <p:nvPicPr>
          <p:cNvPr id="44065" name="Picture 4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 y="4876800"/>
            <a:ext cx="1323975" cy="409575"/>
          </a:xfrm>
          <a:prstGeom prst="rect">
            <a:avLst/>
          </a:prstGeom>
          <a:noFill/>
          <a:ln w="9525">
            <a:noFill/>
            <a:miter lim="800000"/>
            <a:headEnd/>
            <a:tailEnd/>
          </a:ln>
        </p:spPr>
      </p:pic>
      <p:pic>
        <p:nvPicPr>
          <p:cNvPr id="44066" name="Picture 4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57200" y="5410200"/>
            <a:ext cx="1314450" cy="409575"/>
          </a:xfrm>
          <a:prstGeom prst="rect">
            <a:avLst/>
          </a:prstGeom>
          <a:noFill/>
          <a:ln w="9525">
            <a:noFill/>
            <a:miter lim="800000"/>
            <a:headEnd/>
            <a:tailEnd/>
          </a:ln>
        </p:spPr>
      </p:pic>
      <p:sp>
        <p:nvSpPr>
          <p:cNvPr id="44067" name="Rectangle 5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68" name="Rectangle 5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69" name="Rectangle 5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70" name="Rectangle 54"/>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44071"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43350" y="4362450"/>
            <a:ext cx="1457325" cy="409575"/>
          </a:xfrm>
          <a:prstGeom prst="rect">
            <a:avLst/>
          </a:prstGeom>
          <a:noFill/>
          <a:ln w="9525">
            <a:noFill/>
            <a:miter lim="800000"/>
            <a:headEnd/>
            <a:tailEnd/>
          </a:ln>
        </p:spPr>
      </p:pic>
      <p:pic>
        <p:nvPicPr>
          <p:cNvPr id="44072" name="Picture 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43350" y="4876800"/>
            <a:ext cx="1685925" cy="409575"/>
          </a:xfrm>
          <a:prstGeom prst="rect">
            <a:avLst/>
          </a:prstGeom>
          <a:noFill/>
          <a:ln w="9525">
            <a:noFill/>
            <a:miter lim="800000"/>
            <a:headEnd/>
            <a:tailEnd/>
          </a:ln>
        </p:spPr>
      </p:pic>
      <p:pic>
        <p:nvPicPr>
          <p:cNvPr id="44073" name="Picture 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43350" y="5419725"/>
            <a:ext cx="4362450" cy="447675"/>
          </a:xfrm>
          <a:prstGeom prst="rect">
            <a:avLst/>
          </a:prstGeom>
          <a:noFill/>
          <a:ln w="9525">
            <a:noFill/>
            <a:miter lim="800000"/>
            <a:headEnd/>
            <a:tailEnd/>
          </a:ln>
        </p:spPr>
      </p:pic>
      <p:sp>
        <p:nvSpPr>
          <p:cNvPr id="44074"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4075"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4076"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4077" name="Rectangle 7"/>
          <p:cNvSpPr>
            <a:spLocks noChangeArrowheads="1"/>
          </p:cNvSpPr>
          <p:nvPr/>
        </p:nvSpPr>
        <p:spPr bwMode="auto">
          <a:xfrm>
            <a:off x="0" y="1724025"/>
            <a:ext cx="9144000" cy="0"/>
          </a:xfrm>
          <a:prstGeom prst="rect">
            <a:avLst/>
          </a:prstGeom>
          <a:noFill/>
          <a:ln w="9525">
            <a:noFill/>
            <a:miter lim="800000"/>
            <a:headEnd/>
            <a:tailEnd/>
          </a:ln>
        </p:spPr>
        <p:txBody>
          <a:bodyPr wrap="none" anchor="ctr">
            <a:spAutoFit/>
          </a:bodyPr>
          <a:lstStyle/>
          <a:p>
            <a:endParaRPr lang="en-US"/>
          </a:p>
        </p:txBody>
      </p:sp>
      <p:sp>
        <p:nvSpPr>
          <p:cNvPr id="2" name="TextBox 1"/>
          <p:cNvSpPr txBox="1"/>
          <p:nvPr/>
        </p:nvSpPr>
        <p:spPr>
          <a:xfrm>
            <a:off x="6477000" y="4343400"/>
            <a:ext cx="2133600" cy="369332"/>
          </a:xfrm>
          <a:prstGeom prst="rect">
            <a:avLst/>
          </a:prstGeom>
          <a:noFill/>
        </p:spPr>
        <p:txBody>
          <a:bodyPr wrap="square" rtlCol="0">
            <a:spAutoFit/>
          </a:bodyPr>
          <a:lstStyle/>
          <a:p>
            <a:r>
              <a:rPr lang="en-US" dirty="0" smtClean="0"/>
              <a:t>one-sided</a:t>
            </a:r>
            <a:endParaRPr lang="en-US" dirty="0"/>
          </a:p>
        </p:txBody>
      </p:sp>
      <p:sp>
        <p:nvSpPr>
          <p:cNvPr id="48" name="TextBox 47"/>
          <p:cNvSpPr txBox="1"/>
          <p:nvPr/>
        </p:nvSpPr>
        <p:spPr>
          <a:xfrm>
            <a:off x="6486525" y="4855607"/>
            <a:ext cx="2133600" cy="369332"/>
          </a:xfrm>
          <a:prstGeom prst="rect">
            <a:avLst/>
          </a:prstGeom>
          <a:noFill/>
        </p:spPr>
        <p:txBody>
          <a:bodyPr wrap="square" rtlCol="0">
            <a:spAutoFit/>
          </a:bodyPr>
          <a:lstStyle/>
          <a:p>
            <a:r>
              <a:rPr lang="en-US" dirty="0" smtClean="0"/>
              <a:t>one-sided</a:t>
            </a:r>
            <a:endParaRPr lang="en-US" dirty="0"/>
          </a:p>
        </p:txBody>
      </p:sp>
      <p:sp>
        <p:nvSpPr>
          <p:cNvPr id="49" name="TextBox 48"/>
          <p:cNvSpPr txBox="1"/>
          <p:nvPr/>
        </p:nvSpPr>
        <p:spPr>
          <a:xfrm>
            <a:off x="6505575" y="5943600"/>
            <a:ext cx="2133600" cy="369332"/>
          </a:xfrm>
          <a:prstGeom prst="rect">
            <a:avLst/>
          </a:prstGeom>
          <a:noFill/>
        </p:spPr>
        <p:txBody>
          <a:bodyPr wrap="square" rtlCol="0">
            <a:spAutoFit/>
          </a:bodyPr>
          <a:lstStyle/>
          <a:p>
            <a:r>
              <a:rPr lang="en-US" dirty="0" smtClean="0"/>
              <a:t>two-sided</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80</a:t>
            </a:fld>
            <a:endParaRPr lang="en-US"/>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it be 1-sided or 2-sided?</a:t>
            </a:r>
            <a:endParaRPr lang="en-US" dirty="0"/>
          </a:p>
        </p:txBody>
      </p:sp>
      <p:sp>
        <p:nvSpPr>
          <p:cNvPr id="3" name="TextBox 2"/>
          <p:cNvSpPr txBox="1"/>
          <p:nvPr/>
        </p:nvSpPr>
        <p:spPr>
          <a:xfrm>
            <a:off x="5181600" y="5638800"/>
            <a:ext cx="3200400" cy="646331"/>
          </a:xfrm>
          <a:prstGeom prst="rect">
            <a:avLst/>
          </a:prstGeom>
          <a:noFill/>
        </p:spPr>
        <p:txBody>
          <a:bodyPr wrap="square" rtlCol="0">
            <a:spAutoFit/>
          </a:bodyPr>
          <a:lstStyle/>
          <a:p>
            <a:r>
              <a:rPr lang="en-US" dirty="0" smtClean="0"/>
              <a:t>See page 104-106 of </a:t>
            </a:r>
            <a:r>
              <a:rPr lang="en-US" dirty="0" err="1" smtClean="0"/>
              <a:t>Helsel</a:t>
            </a:r>
            <a:r>
              <a:rPr lang="en-US" dirty="0" smtClean="0"/>
              <a:t> and </a:t>
            </a:r>
            <a:r>
              <a:rPr lang="en-US" dirty="0" err="1" smtClean="0"/>
              <a:t>Hirsch.pdf</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B4EF40A4-3685-466A-89FD-845C5FAA54BD}" type="slidenum">
              <a:rPr lang="en-US" smtClean="0"/>
              <a:pPr>
                <a:defRPr/>
              </a:pPr>
              <a:t>81</a:t>
            </a:fld>
            <a:endParaRPr lang="en-US"/>
          </a:p>
        </p:txBody>
      </p:sp>
    </p:spTree>
    <p:extLst>
      <p:ext uri="{BB962C8B-B14F-4D97-AF65-F5344CB8AC3E}">
        <p14:creationId xmlns:p14="http://schemas.microsoft.com/office/powerpoint/2010/main" val="113353423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alpha be?</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82</a:t>
            </a:fld>
            <a:endParaRPr lang="en-US"/>
          </a:p>
        </p:txBody>
      </p:sp>
    </p:spTree>
    <p:extLst>
      <p:ext uri="{BB962C8B-B14F-4D97-AF65-F5344CB8AC3E}">
        <p14:creationId xmlns:p14="http://schemas.microsoft.com/office/powerpoint/2010/main" val="35459330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
          <p:cNvSpPr txBox="1">
            <a:spLocks noChangeArrowheads="1"/>
          </p:cNvSpPr>
          <p:nvPr/>
        </p:nvSpPr>
        <p:spPr bwMode="auto">
          <a:xfrm>
            <a:off x="533400" y="838200"/>
            <a:ext cx="8305800" cy="5355313"/>
          </a:xfrm>
          <a:prstGeom prst="rect">
            <a:avLst/>
          </a:prstGeom>
          <a:noFill/>
          <a:ln w="9525">
            <a:noFill/>
            <a:miter lim="800000"/>
            <a:headEnd/>
            <a:tailEnd/>
          </a:ln>
        </p:spPr>
        <p:txBody>
          <a:bodyPr>
            <a:spAutoFit/>
          </a:bodyPr>
          <a:lstStyle/>
          <a:p>
            <a:r>
              <a:rPr lang="en-US" b="1" dirty="0">
                <a:latin typeface="Calibri" pitchFamily="34" charset="0"/>
              </a:rPr>
              <a:t>Significance Level</a:t>
            </a:r>
          </a:p>
          <a:p>
            <a:endParaRPr lang="en-US" dirty="0">
              <a:latin typeface="Calibri" pitchFamily="34" charset="0"/>
            </a:endParaRPr>
          </a:p>
          <a:p>
            <a:r>
              <a:rPr lang="en-US" dirty="0">
                <a:latin typeface="Calibri" pitchFamily="34" charset="0"/>
              </a:rPr>
              <a:t>The significance level associated with a given set of sample statistics (often denoted </a:t>
            </a:r>
            <a:r>
              <a:rPr lang="en-US" b="1" dirty="0">
                <a:latin typeface="Calibri" pitchFamily="34" charset="0"/>
              </a:rPr>
              <a:t>P) </a:t>
            </a:r>
            <a:r>
              <a:rPr lang="en-US" dirty="0">
                <a:latin typeface="Calibri" pitchFamily="34" charset="0"/>
              </a:rPr>
              <a:t>can also be calculated.  </a:t>
            </a:r>
          </a:p>
          <a:p>
            <a:endParaRPr lang="en-US" b="1" dirty="0">
              <a:latin typeface="Calibri" pitchFamily="34" charset="0"/>
            </a:endParaRPr>
          </a:p>
          <a:p>
            <a:r>
              <a:rPr lang="en-US" b="1" dirty="0">
                <a:latin typeface="Calibri" pitchFamily="34" charset="0"/>
              </a:rPr>
              <a:t>Definition:</a:t>
            </a:r>
          </a:p>
          <a:p>
            <a:r>
              <a:rPr lang="en-US" dirty="0">
                <a:latin typeface="Calibri" pitchFamily="34" charset="0"/>
              </a:rPr>
              <a:t>For a given set of sample statistics, </a:t>
            </a:r>
            <a:r>
              <a:rPr lang="en-US" b="1" dirty="0">
                <a:latin typeface="Calibri" pitchFamily="34" charset="0"/>
              </a:rPr>
              <a:t>P i</a:t>
            </a:r>
            <a:r>
              <a:rPr lang="en-US" dirty="0">
                <a:latin typeface="Calibri" pitchFamily="34" charset="0"/>
              </a:rPr>
              <a:t>s defined as the </a:t>
            </a:r>
            <a:r>
              <a:rPr lang="en-US" i="1" dirty="0">
                <a:latin typeface="Calibri" pitchFamily="34" charset="0"/>
              </a:rPr>
              <a:t>lowest</a:t>
            </a:r>
            <a:r>
              <a:rPr lang="en-US" dirty="0">
                <a:latin typeface="Calibri" pitchFamily="34" charset="0"/>
              </a:rPr>
              <a:t> value of </a:t>
            </a:r>
            <a:r>
              <a:rPr lang="el-GR" b="1" dirty="0">
                <a:latin typeface="Calibri" pitchFamily="34" charset="0"/>
              </a:rPr>
              <a:t>α</a:t>
            </a:r>
            <a:r>
              <a:rPr lang="en-US" b="1" dirty="0">
                <a:latin typeface="Calibri" pitchFamily="34" charset="0"/>
              </a:rPr>
              <a:t> </a:t>
            </a:r>
            <a:r>
              <a:rPr lang="en-US" dirty="0">
                <a:latin typeface="Calibri" pitchFamily="34" charset="0"/>
              </a:rPr>
              <a:t>for which the null hypothesis would be rejected.</a:t>
            </a:r>
          </a:p>
          <a:p>
            <a:endParaRPr lang="en-US" dirty="0">
              <a:latin typeface="Calibri" pitchFamily="34" charset="0"/>
            </a:endParaRPr>
          </a:p>
          <a:p>
            <a:endParaRPr lang="en-US" dirty="0">
              <a:latin typeface="Calibri" pitchFamily="34" charset="0"/>
            </a:endParaRPr>
          </a:p>
          <a:p>
            <a:r>
              <a:rPr lang="en-US" dirty="0">
                <a:latin typeface="Calibri" pitchFamily="34" charset="0"/>
              </a:rPr>
              <a:t>*Note that if </a:t>
            </a:r>
            <a:r>
              <a:rPr lang="en-US" b="1" dirty="0">
                <a:latin typeface="Calibri" pitchFamily="34" charset="0"/>
              </a:rPr>
              <a:t>P</a:t>
            </a:r>
            <a:r>
              <a:rPr lang="en-US" dirty="0">
                <a:latin typeface="Calibri" pitchFamily="34" charset="0"/>
              </a:rPr>
              <a:t> is smaller than </a:t>
            </a:r>
            <a:r>
              <a:rPr lang="el-GR" b="1" dirty="0">
                <a:latin typeface="Calibri" pitchFamily="34" charset="0"/>
              </a:rPr>
              <a:t>α</a:t>
            </a:r>
            <a:r>
              <a:rPr lang="en-US" b="1" dirty="0">
                <a:latin typeface="Calibri" pitchFamily="34" charset="0"/>
              </a:rPr>
              <a:t>, </a:t>
            </a:r>
            <a:r>
              <a:rPr lang="en-US" dirty="0">
                <a:latin typeface="Calibri" pitchFamily="34" charset="0"/>
              </a:rPr>
              <a:t>then the null hypothesis would be rejected</a:t>
            </a:r>
            <a:r>
              <a:rPr lang="en-US" dirty="0" smtClean="0">
                <a:latin typeface="Calibri" pitchFamily="34" charset="0"/>
              </a:rPr>
              <a:t>.</a:t>
            </a:r>
          </a:p>
          <a:p>
            <a:endParaRPr lang="en-US" dirty="0">
              <a:latin typeface="Calibri" pitchFamily="34" charset="0"/>
            </a:endParaRPr>
          </a:p>
          <a:p>
            <a:endParaRPr lang="en-US" dirty="0" smtClean="0">
              <a:latin typeface="Calibri" pitchFamily="34" charset="0"/>
            </a:endParaRPr>
          </a:p>
          <a:p>
            <a:r>
              <a:rPr lang="en-US" dirty="0" smtClean="0">
                <a:latin typeface="Calibri" pitchFamily="34" charset="0"/>
              </a:rPr>
              <a:t>(Although see notes from Professor Hartmann saying that you must always state the significance value before you calculate P statistic or he will call you a “mush-headed scoundrel.”</a:t>
            </a:r>
          </a:p>
          <a:p>
            <a:endParaRPr lang="en-US" dirty="0">
              <a:latin typeface="Calibri" pitchFamily="34" charset="0"/>
            </a:endParaRPr>
          </a:p>
          <a:p>
            <a:r>
              <a:rPr lang="en-US" dirty="0" smtClean="0">
                <a:latin typeface="Calibri" pitchFamily="34" charset="0"/>
              </a:rPr>
              <a:t>Also, recent set of articles on the p-value from the American Statistical Association – will discuss </a:t>
            </a:r>
            <a:r>
              <a:rPr lang="en-US" dirty="0" smtClean="0">
                <a:latin typeface="Calibri" pitchFamily="34" charset="0"/>
              </a:rPr>
              <a:t>later</a:t>
            </a:r>
            <a:r>
              <a:rPr lang="en-US" dirty="0" smtClean="0">
                <a:latin typeface="Calibri" pitchFamily="34" charset="0"/>
              </a:rPr>
              <a:t>.</a:t>
            </a:r>
            <a:r>
              <a:rPr lang="en-US" dirty="0" smtClean="0">
                <a:latin typeface="Calibri" pitchFamily="34" charset="0"/>
              </a:rPr>
              <a:t>)</a:t>
            </a:r>
            <a:endParaRPr lang="en-US"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83</a:t>
            </a:fld>
            <a:endParaRPr lang="en-US"/>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1"/>
          <p:cNvSpPr txBox="1">
            <a:spLocks noChangeArrowheads="1"/>
          </p:cNvSpPr>
          <p:nvPr/>
        </p:nvSpPr>
        <p:spPr bwMode="auto">
          <a:xfrm>
            <a:off x="304800" y="381000"/>
            <a:ext cx="8686800" cy="6462713"/>
          </a:xfrm>
          <a:prstGeom prst="rect">
            <a:avLst/>
          </a:prstGeom>
          <a:noFill/>
          <a:ln w="9525">
            <a:noFill/>
            <a:miter lim="800000"/>
            <a:headEnd/>
            <a:tailEnd/>
          </a:ln>
        </p:spPr>
        <p:txBody>
          <a:bodyPr>
            <a:spAutoFit/>
          </a:bodyPr>
          <a:lstStyle/>
          <a:p>
            <a:r>
              <a:rPr lang="en-US" b="1" dirty="0">
                <a:latin typeface="Calibri" pitchFamily="34" charset="0"/>
              </a:rPr>
              <a:t>Example:</a:t>
            </a:r>
          </a:p>
          <a:p>
            <a:r>
              <a:rPr lang="en-US" dirty="0">
                <a:latin typeface="Calibri" pitchFamily="34" charset="0"/>
              </a:rPr>
              <a:t>Suppose from a sample data set of size n = 30 we calculate:</a:t>
            </a: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Is this sample mean statistically different from 4.5 for </a:t>
            </a:r>
            <a:r>
              <a:rPr lang="el-GR" b="1" dirty="0">
                <a:latin typeface="Calibri" pitchFamily="34" charset="0"/>
              </a:rPr>
              <a:t>α</a:t>
            </a:r>
            <a:r>
              <a:rPr lang="en-US" b="1" dirty="0">
                <a:latin typeface="Calibri" pitchFamily="34" charset="0"/>
              </a:rPr>
              <a:t> </a:t>
            </a:r>
            <a:r>
              <a:rPr lang="en-US" dirty="0">
                <a:latin typeface="Calibri" pitchFamily="34" charset="0"/>
              </a:rPr>
              <a:t>= 0.05 if s=2 ? </a:t>
            </a: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So we cannot reject the null hypothesis.</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By looking up 1.37 in the standard normal distribution CDF we find </a:t>
            </a:r>
            <a:r>
              <a:rPr lang="en-US" b="1" dirty="0">
                <a:latin typeface="Calibri" pitchFamily="34" charset="0"/>
              </a:rPr>
              <a:t>P</a:t>
            </a:r>
            <a:r>
              <a:rPr lang="en-US" dirty="0">
                <a:latin typeface="Calibri" pitchFamily="34" charset="0"/>
              </a:rPr>
              <a:t>, the value  of </a:t>
            </a:r>
            <a:r>
              <a:rPr lang="el-GR" dirty="0">
                <a:latin typeface="Calibri" pitchFamily="34" charset="0"/>
              </a:rPr>
              <a:t>α</a:t>
            </a:r>
            <a:r>
              <a:rPr lang="en-US" dirty="0">
                <a:latin typeface="Calibri" pitchFamily="34" charset="0"/>
              </a:rPr>
              <a:t> for which the null hypothesis would be rejected.   In this case P = 1 - 0.915 = .085</a:t>
            </a:r>
          </a:p>
          <a:p>
            <a:endParaRPr lang="en-US" dirty="0">
              <a:latin typeface="Calibri" pitchFamily="34" charset="0"/>
            </a:endParaRPr>
          </a:p>
        </p:txBody>
      </p:sp>
      <p:pic>
        <p:nvPicPr>
          <p:cNvPr id="46082"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43000" y="1219200"/>
            <a:ext cx="1628775" cy="409575"/>
          </a:xfrm>
          <a:prstGeom prst="rect">
            <a:avLst/>
          </a:prstGeom>
          <a:noFill/>
          <a:ln w="9525">
            <a:noFill/>
            <a:miter lim="800000"/>
            <a:headEnd/>
            <a:tailEnd/>
          </a:ln>
        </p:spPr>
      </p:pic>
      <p:pic>
        <p:nvPicPr>
          <p:cNvPr id="46083" name="Picture 1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4267200"/>
            <a:ext cx="3505200" cy="866775"/>
          </a:xfrm>
          <a:prstGeom prst="rect">
            <a:avLst/>
          </a:prstGeom>
          <a:noFill/>
          <a:ln w="9525">
            <a:noFill/>
            <a:miter lim="800000"/>
            <a:headEnd/>
            <a:tailEnd/>
          </a:ln>
        </p:spPr>
      </p:pic>
      <p:pic>
        <p:nvPicPr>
          <p:cNvPr id="46084" name="Picture 1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29000" y="2743200"/>
            <a:ext cx="1276350" cy="409575"/>
          </a:xfrm>
          <a:prstGeom prst="rect">
            <a:avLst/>
          </a:prstGeom>
          <a:noFill/>
          <a:ln w="9525">
            <a:noFill/>
            <a:miter lim="800000"/>
            <a:headEnd/>
            <a:tailEnd/>
          </a:ln>
        </p:spPr>
      </p:pic>
      <p:pic>
        <p:nvPicPr>
          <p:cNvPr id="46085" name="Picture 5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2743200"/>
            <a:ext cx="1323975"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84</a:t>
            </a:fld>
            <a:endParaRPr lang="en-US"/>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1"/>
          <p:cNvSpPr txBox="1">
            <a:spLocks noChangeArrowheads="1"/>
          </p:cNvSpPr>
          <p:nvPr/>
        </p:nvSpPr>
        <p:spPr bwMode="auto">
          <a:xfrm>
            <a:off x="304800" y="152400"/>
            <a:ext cx="8534400" cy="9232900"/>
          </a:xfrm>
          <a:prstGeom prst="rect">
            <a:avLst/>
          </a:prstGeom>
          <a:noFill/>
          <a:ln w="9525">
            <a:noFill/>
            <a:miter lim="800000"/>
            <a:headEnd/>
            <a:tailEnd/>
          </a:ln>
        </p:spPr>
        <p:txBody>
          <a:bodyPr>
            <a:spAutoFit/>
          </a:bodyPr>
          <a:lstStyle/>
          <a:p>
            <a:r>
              <a:rPr lang="en-US" b="1">
                <a:latin typeface="Calibri" pitchFamily="34" charset="0"/>
              </a:rPr>
              <a:t>Two Sample Test:</a:t>
            </a:r>
          </a:p>
          <a:p>
            <a:endParaRPr lang="en-US">
              <a:latin typeface="Calibri" pitchFamily="34" charset="0"/>
            </a:endParaRPr>
          </a:p>
          <a:p>
            <a:r>
              <a:rPr lang="en-US" b="1">
                <a:latin typeface="Calibri" pitchFamily="34" charset="0"/>
              </a:rPr>
              <a:t>Sample 1: </a:t>
            </a:r>
            <a:r>
              <a:rPr lang="en-US">
                <a:latin typeface="Calibri" pitchFamily="34" charset="0"/>
              </a:rPr>
              <a:t>				</a:t>
            </a:r>
            <a:r>
              <a:rPr lang="en-US" b="1">
                <a:latin typeface="Calibri" pitchFamily="34" charset="0"/>
              </a:rPr>
              <a:t>Sample 2:</a:t>
            </a: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r>
              <a:rPr lang="en-US">
                <a:latin typeface="Calibri" pitchFamily="34" charset="0"/>
              </a:rPr>
              <a:t>Then provided n and m are both larger than about 30,  </a:t>
            </a:r>
          </a:p>
          <a:p>
            <a:endParaRPr lang="en-US" b="1">
              <a:latin typeface="Calibri" pitchFamily="34" charset="0"/>
            </a:endParaRPr>
          </a:p>
          <a:p>
            <a:endParaRPr lang="en-US" b="1">
              <a:latin typeface="Calibri" pitchFamily="34" charset="0"/>
            </a:endParaRPr>
          </a:p>
          <a:p>
            <a:r>
              <a:rPr lang="en-US" b="1">
                <a:latin typeface="Calibri" pitchFamily="34" charset="0"/>
              </a:rPr>
              <a:t>			             </a:t>
            </a:r>
            <a:r>
              <a:rPr lang="en-US">
                <a:latin typeface="Calibri" pitchFamily="34" charset="0"/>
              </a:rPr>
              <a:t>is normally distributed.</a:t>
            </a: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r>
              <a:rPr lang="en-US">
                <a:latin typeface="Calibri" pitchFamily="34" charset="0"/>
              </a:rPr>
              <a:t>The null hypothesis:</a:t>
            </a:r>
          </a:p>
          <a:p>
            <a:endParaRPr lang="en-US" b="1">
              <a:latin typeface="Calibri" pitchFamily="34" charset="0"/>
            </a:endParaRPr>
          </a:p>
          <a:p>
            <a:r>
              <a:rPr lang="en-US">
                <a:latin typeface="Calibri" pitchFamily="34" charset="0"/>
              </a:rPr>
              <a:t>Alternate hypotheses: </a:t>
            </a:r>
            <a:r>
              <a:rPr lang="en-US" b="1">
                <a:latin typeface="Calibri" pitchFamily="34" charset="0"/>
              </a:rPr>
              <a:t>						          </a:t>
            </a:r>
            <a:r>
              <a:rPr lang="en-US">
                <a:latin typeface="Calibri" pitchFamily="34" charset="0"/>
              </a:rPr>
              <a:t>etc.       </a:t>
            </a:r>
          </a:p>
          <a:p>
            <a:endParaRPr lang="en-US" b="1">
              <a:latin typeface="Calibri" pitchFamily="34" charset="0"/>
            </a:endParaRPr>
          </a:p>
          <a:p>
            <a:endParaRPr lang="en-US">
              <a:latin typeface="Calibri" pitchFamily="34" charset="0"/>
            </a:endParaRPr>
          </a:p>
          <a:p>
            <a:r>
              <a:rPr lang="en-US">
                <a:latin typeface="Calibri" pitchFamily="34" charset="0"/>
              </a:rPr>
              <a:t>				</a:t>
            </a:r>
          </a:p>
          <a:p>
            <a:r>
              <a:rPr lang="en-US">
                <a:latin typeface="Calibri" pitchFamily="34" charset="0"/>
              </a:rPr>
              <a:t>					</a:t>
            </a:r>
          </a:p>
          <a:p>
            <a:r>
              <a:rPr lang="en-US">
                <a:latin typeface="Calibri" pitchFamily="34" charset="0"/>
              </a:rPr>
              <a:t>					</a:t>
            </a:r>
          </a:p>
          <a:p>
            <a:endParaRPr lang="en-US">
              <a:latin typeface="Calibri" pitchFamily="34" charset="0"/>
            </a:endParaRPr>
          </a:p>
          <a:p>
            <a:endParaRPr lang="en-US">
              <a:latin typeface="Calibri" pitchFamily="34" charset="0"/>
            </a:endParaRPr>
          </a:p>
          <a:p>
            <a:endParaRPr lang="en-US">
              <a:latin typeface="Calibri" pitchFamily="34" charset="0"/>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0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295400"/>
            <a:ext cx="1323975" cy="409575"/>
          </a:xfrm>
          <a:prstGeom prst="rect">
            <a:avLst/>
          </a:prstGeom>
          <a:noFill/>
          <a:ln w="9525">
            <a:noFill/>
            <a:miter lim="800000"/>
            <a:headEnd/>
            <a:tailEnd/>
          </a:ln>
        </p:spPr>
      </p:pic>
      <p:sp>
        <p:nvSpPr>
          <p:cNvPr id="47110"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990600"/>
            <a:ext cx="2181225" cy="409575"/>
          </a:xfrm>
          <a:prstGeom prst="rect">
            <a:avLst/>
          </a:prstGeom>
          <a:noFill/>
          <a:ln w="9525">
            <a:noFill/>
            <a:miter lim="800000"/>
            <a:headEnd/>
            <a:tailEnd/>
          </a:ln>
        </p:spPr>
      </p:pic>
      <p:sp>
        <p:nvSpPr>
          <p:cNvPr id="47112"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3"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990600"/>
            <a:ext cx="2257425" cy="409575"/>
          </a:xfrm>
          <a:prstGeom prst="rect">
            <a:avLst/>
          </a:prstGeom>
          <a:noFill/>
          <a:ln w="9525">
            <a:noFill/>
            <a:miter lim="800000"/>
            <a:headEnd/>
            <a:tailEnd/>
          </a:ln>
        </p:spPr>
      </p:pic>
      <p:sp>
        <p:nvSpPr>
          <p:cNvPr id="47114"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5"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53000" y="1295400"/>
            <a:ext cx="1333500" cy="409575"/>
          </a:xfrm>
          <a:prstGeom prst="rect">
            <a:avLst/>
          </a:prstGeom>
          <a:noFill/>
          <a:ln w="9525">
            <a:noFill/>
            <a:miter lim="800000"/>
            <a:headEnd/>
            <a:tailEnd/>
          </a:ln>
        </p:spPr>
      </p:pic>
      <p:sp>
        <p:nvSpPr>
          <p:cNvPr id="47116"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7"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81000" y="1600200"/>
            <a:ext cx="3429000" cy="409575"/>
          </a:xfrm>
          <a:prstGeom prst="rect">
            <a:avLst/>
          </a:prstGeom>
          <a:noFill/>
          <a:ln w="9525">
            <a:noFill/>
            <a:miter lim="800000"/>
            <a:headEnd/>
            <a:tailEnd/>
          </a:ln>
        </p:spPr>
      </p:pic>
      <p:sp>
        <p:nvSpPr>
          <p:cNvPr id="47118"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9"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953000" y="1600200"/>
            <a:ext cx="3438525" cy="409575"/>
          </a:xfrm>
          <a:prstGeom prst="rect">
            <a:avLst/>
          </a:prstGeom>
          <a:noFill/>
          <a:ln w="9525">
            <a:noFill/>
            <a:miter lim="800000"/>
            <a:headEnd/>
            <a:tailEnd/>
          </a:ln>
        </p:spPr>
      </p:pic>
      <p:sp>
        <p:nvSpPr>
          <p:cNvPr id="47120"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1"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048000" y="2514600"/>
            <a:ext cx="2886075" cy="790575"/>
          </a:xfrm>
          <a:prstGeom prst="rect">
            <a:avLst/>
          </a:prstGeom>
          <a:noFill/>
          <a:ln w="9525">
            <a:noFill/>
            <a:miter lim="800000"/>
            <a:headEnd/>
            <a:tailEnd/>
          </a:ln>
        </p:spPr>
      </p:pic>
      <p:sp>
        <p:nvSpPr>
          <p:cNvPr id="4712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23"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24"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5" name="Picture 2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09600" y="4267200"/>
            <a:ext cx="2800350" cy="762000"/>
          </a:xfrm>
          <a:prstGeom prst="rect">
            <a:avLst/>
          </a:prstGeom>
          <a:noFill/>
          <a:ln w="9525">
            <a:noFill/>
            <a:miter lim="800000"/>
            <a:headEnd/>
            <a:tailEnd/>
          </a:ln>
        </p:spPr>
      </p:pic>
      <p:sp>
        <p:nvSpPr>
          <p:cNvPr id="47126" name="Rectangle 2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27" name="Picture 2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09600" y="5181600"/>
            <a:ext cx="6534150" cy="409575"/>
          </a:xfrm>
          <a:prstGeom prst="rect">
            <a:avLst/>
          </a:prstGeom>
          <a:noFill/>
          <a:ln w="9525">
            <a:noFill/>
            <a:miter lim="800000"/>
            <a:headEnd/>
            <a:tailEnd/>
          </a:ln>
        </p:spPr>
      </p:pic>
      <p:sp>
        <p:nvSpPr>
          <p:cNvPr id="47128" name="Rectangle 2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29"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0" name="Rectangle 3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1" name="Rectangle 3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2" name="Rectangle 3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3"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34"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35" name="Rectangle 3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36" name="Picture 37"/>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657475" y="5915025"/>
            <a:ext cx="1685925" cy="409575"/>
          </a:xfrm>
          <a:prstGeom prst="rect">
            <a:avLst/>
          </a:prstGeom>
          <a:noFill/>
          <a:ln w="9525">
            <a:noFill/>
            <a:miter lim="800000"/>
            <a:headEnd/>
            <a:tailEnd/>
          </a:ln>
        </p:spPr>
      </p:pic>
      <p:sp>
        <p:nvSpPr>
          <p:cNvPr id="47137"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38" name="Picture 39"/>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667000" y="6448425"/>
            <a:ext cx="1685925" cy="409575"/>
          </a:xfrm>
          <a:prstGeom prst="rect">
            <a:avLst/>
          </a:prstGeom>
          <a:noFill/>
          <a:ln w="9525">
            <a:noFill/>
            <a:miter lim="800000"/>
            <a:headEnd/>
            <a:tailEnd/>
          </a:ln>
        </p:spPr>
      </p:pic>
      <p:sp>
        <p:nvSpPr>
          <p:cNvPr id="47139" name="Rectangle 41"/>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40"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41" name="Picture 4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572000" y="6448425"/>
            <a:ext cx="1685925" cy="409575"/>
          </a:xfrm>
          <a:prstGeom prst="rect">
            <a:avLst/>
          </a:prstGeom>
          <a:noFill/>
          <a:ln w="9525">
            <a:noFill/>
            <a:miter lim="800000"/>
            <a:headEnd/>
            <a:tailEnd/>
          </a:ln>
        </p:spPr>
      </p:pic>
      <p:sp>
        <p:nvSpPr>
          <p:cNvPr id="47142"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43" name="Rectangle 4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44" name="Picture 45"/>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77000" y="6448425"/>
            <a:ext cx="1685925" cy="409575"/>
          </a:xfrm>
          <a:prstGeom prst="rect">
            <a:avLst/>
          </a:prstGeom>
          <a:noFill/>
          <a:ln w="9525">
            <a:noFill/>
            <a:miter lim="800000"/>
            <a:headEnd/>
            <a:tailEnd/>
          </a:ln>
        </p:spPr>
      </p:pic>
      <p:sp>
        <p:nvSpPr>
          <p:cNvPr id="47145" name="Rectangle 4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85</a:t>
            </a:fld>
            <a:endParaRPr lang="en-US"/>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 Limits and Perspective:  </a:t>
            </a:r>
            <a:br>
              <a:rPr lang="en-US" dirty="0" smtClean="0"/>
            </a:br>
            <a:r>
              <a:rPr lang="en-US" dirty="0" smtClean="0"/>
              <a:t>Is there a trend in this data?</a:t>
            </a:r>
            <a:endParaRPr lang="en-US" dirty="0"/>
          </a:p>
        </p:txBody>
      </p:sp>
      <p:sp>
        <p:nvSpPr>
          <p:cNvPr id="4" name="Slide Number Placeholder 3"/>
          <p:cNvSpPr>
            <a:spLocks noGrp="1"/>
          </p:cNvSpPr>
          <p:nvPr>
            <p:ph type="sldNum" sz="quarter" idx="12"/>
          </p:nvPr>
        </p:nvSpPr>
        <p:spPr/>
        <p:txBody>
          <a:bodyPr/>
          <a:lstStyle/>
          <a:p>
            <a:fld id="{BB6751D2-F9AA-3046-8590-410BE7667870}" type="slidenum">
              <a:rPr lang="en-US" smtClean="0"/>
              <a:t>9</a:t>
            </a:fld>
            <a:endParaRPr lang="en-US"/>
          </a:p>
        </p:txBody>
      </p:sp>
      <p:pic>
        <p:nvPicPr>
          <p:cNvPr id="5" name="Picture 4" descr="CEE599xyex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3395194"/>
          </a:xfrm>
          <a:prstGeom prst="rect">
            <a:avLst/>
          </a:prstGeom>
        </p:spPr>
      </p:pic>
    </p:spTree>
    <p:extLst>
      <p:ext uri="{BB962C8B-B14F-4D97-AF65-F5344CB8AC3E}">
        <p14:creationId xmlns:p14="http://schemas.microsoft.com/office/powerpoint/2010/main" val="15709666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32577</TotalTime>
  <Words>3840</Words>
  <Application>Microsoft Macintosh PowerPoint</Application>
  <PresentationFormat>On-screen Show (4:3)</PresentationFormat>
  <Paragraphs>605</Paragraphs>
  <Slides>85</Slides>
  <Notes>2</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CEE 465/CEWA 565: Data Analysis:  Week 2</vt:lpstr>
      <vt:lpstr>Announcements</vt:lpstr>
      <vt:lpstr>Announcements</vt:lpstr>
      <vt:lpstr>Announcements</vt:lpstr>
      <vt:lpstr>Where are we in the course</vt:lpstr>
      <vt:lpstr>Basic Graphical Data Analysis</vt:lpstr>
      <vt:lpstr>Basic scatterplots &amp; histograms</vt:lpstr>
      <vt:lpstr>Why are you plotting?</vt:lpstr>
      <vt:lpstr>Axis Limits and Perspective:   Is there a trend in this data?</vt:lpstr>
      <vt:lpstr>Axis Limits and Perspective: Is there a trend in this data?</vt:lpstr>
      <vt:lpstr>Axis limits and perspective: Is there a trend in this data?</vt:lpstr>
      <vt:lpstr>Secrets of my dataset </vt:lpstr>
      <vt:lpstr>Basic Reporting of Numbers</vt:lpstr>
      <vt:lpstr>Basic Reporting of Numbers</vt:lpstr>
      <vt:lpstr>PowerPoint Presentation</vt:lpstr>
      <vt:lpstr>Theory: Expected Values, Moments,  Mean, Variance, Standard Deviation</vt:lpstr>
      <vt:lpstr>Sample mean and sample variance</vt:lpstr>
      <vt:lpstr>Box &amp; whisker plots</vt:lpstr>
      <vt:lpstr>Probability Distributions</vt:lpstr>
      <vt:lpstr>PowerPoint Presentation</vt:lpstr>
      <vt:lpstr>Theory: PDF</vt:lpstr>
      <vt:lpstr>Theory: CDF</vt:lpstr>
      <vt:lpstr>PowerPoint Presentation</vt:lpstr>
      <vt:lpstr>PowerPoint Presentation</vt:lpstr>
      <vt:lpstr>Theory: Expected Values, Moments,  Mean, Variance, Standard Deviation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Binomial Distribution</vt:lpstr>
      <vt:lpstr>Binomial</vt:lpstr>
      <vt:lpstr>LogNormal Distribution</vt:lpstr>
      <vt:lpstr>PowerPoint Presentation</vt:lpstr>
      <vt:lpstr>PowerPoint Presentation</vt:lpstr>
      <vt:lpstr>PowerPoint Presentation</vt:lpstr>
      <vt:lpstr>PowerPoint Presentation</vt:lpstr>
      <vt:lpstr>Creating empirical PDFs</vt:lpstr>
      <vt:lpstr>There are multiple ways to make an empirical PDF – CDF is the less ambiguous form.</vt:lpstr>
      <vt:lpstr>PowerPoint Presentation</vt:lpstr>
      <vt:lpstr>PowerPoint Presentation</vt:lpstr>
      <vt:lpstr>PowerPoint Presentation</vt:lpstr>
      <vt:lpstr>Random numbers with matlab</vt:lpstr>
      <vt:lpstr>Random numbers with python</vt:lpstr>
      <vt:lpstr>At this point, you have all needed information for HW 1 Notes:  Put comments in your code. Quantile plots can be CDF (prob of &lt;= a value) or exceedance plots (prob &gt; a value) As long as you label clearly, either is okay for homework. </vt:lpstr>
      <vt:lpstr>PowerPoint Presentation</vt:lpstr>
      <vt:lpstr>PowerPoint Presentation</vt:lpstr>
      <vt:lpstr>Dec 3, 2014: ?? cm ± ?? cm</vt:lpstr>
      <vt:lpstr>Sept 27, 2019 results</vt:lpstr>
      <vt:lpstr>PowerPoint Presentation</vt:lpstr>
      <vt:lpstr>PowerPoint Presentation</vt:lpstr>
      <vt:lpstr>Confidence of “true value” from a distribution</vt:lpstr>
      <vt:lpstr>Apply Quantile Mapping (which we just learned)</vt:lpstr>
      <vt:lpstr>The CDF let’s us readily identify the median value:</vt:lpstr>
      <vt:lpstr>It also shows us confidence intervals:</vt:lpstr>
      <vt:lpstr>It also shows us confidence intervals:</vt:lpstr>
      <vt:lpstr>95% confidence is from 0.025 to 0.975.</vt:lpstr>
      <vt:lpstr>What things should we notice about this graph?</vt:lpstr>
      <vt:lpstr>What things should we notice about this graph?</vt:lpstr>
      <vt:lpstr>What things should we notice about this graph?</vt:lpstr>
      <vt:lpstr>What things should we notice about this graph?</vt:lpstr>
      <vt:lpstr>PowerPoint Presentation</vt:lpstr>
      <vt:lpstr>2019 Results: Most people said 2 cm, which agrees with the results from the distribution</vt:lpstr>
      <vt:lpstr>PowerPoint Presentation</vt:lpstr>
      <vt:lpstr>PowerPoint Presentation</vt:lpstr>
      <vt:lpstr>PowerPoint Presentation</vt:lpstr>
      <vt:lpstr>In 2017, I asked students to make two guesses of snow depth. I hypothesized that the class’s second guess of snow depth increased relative to the first guess.  [Note: I came up with this hypothesis before looking at the data.]  Null Hypothesis: ???</vt:lpstr>
      <vt:lpstr>Median increased 17.5 to 18 cm Is that significant?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it be 1-sided or 2-sided?</vt:lpstr>
      <vt:lpstr>What should alpha be?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Jessica Lundquist</cp:lastModifiedBy>
  <cp:revision>1265</cp:revision>
  <cp:lastPrinted>2012-09-24T21:21:03Z</cp:lastPrinted>
  <dcterms:created xsi:type="dcterms:W3CDTF">2011-03-17T19:57:17Z</dcterms:created>
  <dcterms:modified xsi:type="dcterms:W3CDTF">2019-09-30T21:26:06Z</dcterms:modified>
</cp:coreProperties>
</file>